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0" r:id="rId6"/>
    <p:sldId id="262" r:id="rId7"/>
    <p:sldId id="263" r:id="rId8"/>
    <p:sldId id="265" r:id="rId9"/>
    <p:sldId id="264" r:id="rId10"/>
    <p:sldId id="271" r:id="rId11"/>
    <p:sldId id="272" r:id="rId12"/>
    <p:sldId id="266" r:id="rId13"/>
    <p:sldId id="267" r:id="rId14"/>
    <p:sldId id="268" r:id="rId15"/>
    <p:sldId id="269" r:id="rId16"/>
    <p:sldId id="270" r:id="rId17"/>
    <p:sldId id="273" r:id="rId18"/>
    <p:sldId id="278" r:id="rId19"/>
    <p:sldId id="275" r:id="rId20"/>
    <p:sldId id="276" r:id="rId21"/>
    <p:sldId id="277"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2/4/2016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2/4/2016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DRlpD-iEnM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Surrealism</a:t>
            </a:r>
            <a:endParaRPr lang="en-US" dirty="0"/>
          </a:p>
        </p:txBody>
      </p:sp>
      <p:sp>
        <p:nvSpPr>
          <p:cNvPr id="3" name="Subtitle 2"/>
          <p:cNvSpPr>
            <a:spLocks noGrp="1"/>
          </p:cNvSpPr>
          <p:nvPr>
            <p:ph type="subTitle" idx="1"/>
          </p:nvPr>
        </p:nvSpPr>
        <p:spPr/>
        <p:txBody>
          <a:bodyPr/>
          <a:lstStyle/>
          <a:p>
            <a:r>
              <a:rPr lang="en-US" dirty="0" smtClean="0"/>
              <a:t>The Surreal Eye</a:t>
            </a:r>
            <a:endParaRPr lang="en-US" dirty="0"/>
          </a:p>
        </p:txBody>
      </p:sp>
    </p:spTree>
    <p:extLst>
      <p:ext uri="{BB962C8B-B14F-4D97-AF65-F5344CB8AC3E}">
        <p14:creationId xmlns:p14="http://schemas.microsoft.com/office/powerpoint/2010/main" val="1813890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Salvador Dali</a:t>
            </a:r>
            <a:endParaRPr lang="en-US" dirty="0"/>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99687" y="2704563"/>
            <a:ext cx="3170775" cy="3170775"/>
          </a:xfrm>
        </p:spPr>
      </p:pic>
      <p:pic>
        <p:nvPicPr>
          <p:cNvPr id="13" name="Content Placeholder 1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20553" y="2704563"/>
            <a:ext cx="4271210" cy="3145375"/>
          </a:xfrm>
        </p:spPr>
      </p:pic>
    </p:spTree>
    <p:extLst>
      <p:ext uri="{BB962C8B-B14F-4D97-AF65-F5344CB8AC3E}">
        <p14:creationId xmlns:p14="http://schemas.microsoft.com/office/powerpoint/2010/main" val="3443770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Leonara</a:t>
            </a:r>
            <a:r>
              <a:rPr lang="en-US" dirty="0" smtClean="0"/>
              <a:t> Carrington</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08091" y="2658533"/>
            <a:ext cx="2786209" cy="3216805"/>
          </a:xfrm>
        </p:spPr>
      </p:pic>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63204" y="2658533"/>
            <a:ext cx="4021005" cy="3216805"/>
          </a:xfrm>
        </p:spPr>
      </p:pic>
    </p:spTree>
    <p:extLst>
      <p:ext uri="{BB962C8B-B14F-4D97-AF65-F5344CB8AC3E}">
        <p14:creationId xmlns:p14="http://schemas.microsoft.com/office/powerpoint/2010/main" val="253065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about Rene Magritte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Born November 21, 1898 in Belgium</a:t>
            </a:r>
          </a:p>
          <a:p>
            <a:r>
              <a:rPr lang="en-US" dirty="0" smtClean="0"/>
              <a:t>Died August 15, 1967 in Belgium</a:t>
            </a:r>
          </a:p>
          <a:p>
            <a:r>
              <a:rPr lang="en-US" dirty="0" smtClean="0"/>
              <a:t>His work is characterized by everyday objects juxtaposed with objects or scenes not associated with them.</a:t>
            </a:r>
          </a:p>
          <a:p>
            <a:r>
              <a:rPr lang="en-US" dirty="0" smtClean="0"/>
              <a:t>His choice of combining different objects, along with his ability to paint realistically with dream like elements made his paintings intriguing to the viewer</a:t>
            </a:r>
          </a:p>
          <a:p>
            <a:r>
              <a:rPr lang="en-US" dirty="0" smtClean="0"/>
              <a:t>Some common objects found in his paintings: apples, bowler hats, transforming figures and repetition</a:t>
            </a:r>
          </a:p>
          <a:p>
            <a:r>
              <a:rPr lang="en-US" dirty="0" smtClean="0">
                <a:hlinkClick r:id="rId2"/>
              </a:rPr>
              <a:t>Video</a:t>
            </a:r>
            <a:endParaRPr lang="en-US" dirty="0"/>
          </a:p>
        </p:txBody>
      </p:sp>
    </p:spTree>
    <p:extLst>
      <p:ext uri="{BB962C8B-B14F-4D97-AF65-F5344CB8AC3E}">
        <p14:creationId xmlns:p14="http://schemas.microsoft.com/office/powerpoint/2010/main" val="3087100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0709" y="982663"/>
            <a:ext cx="4085383" cy="4892675"/>
          </a:xfrm>
        </p:spPr>
      </p:pic>
      <p:sp>
        <p:nvSpPr>
          <p:cNvPr id="16" name="Text Placeholder 15"/>
          <p:cNvSpPr>
            <a:spLocks noGrp="1"/>
          </p:cNvSpPr>
          <p:nvPr>
            <p:ph type="body" sz="half" idx="2"/>
          </p:nvPr>
        </p:nvSpPr>
        <p:spPr/>
        <p:txBody>
          <a:bodyPr>
            <a:normAutofit/>
          </a:bodyPr>
          <a:lstStyle/>
          <a:p>
            <a:r>
              <a:rPr lang="en-US" sz="3600" dirty="0" smtClean="0"/>
              <a:t>The Art of Living</a:t>
            </a:r>
          </a:p>
          <a:p>
            <a:r>
              <a:rPr lang="en-US" sz="3600" dirty="0" smtClean="0"/>
              <a:t>1967</a:t>
            </a:r>
            <a:endParaRPr lang="en-US" sz="3600" dirty="0"/>
          </a:p>
        </p:txBody>
      </p:sp>
    </p:spTree>
    <p:extLst>
      <p:ext uri="{BB962C8B-B14F-4D97-AF65-F5344CB8AC3E}">
        <p14:creationId xmlns:p14="http://schemas.microsoft.com/office/powerpoint/2010/main" val="3797687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6882" y="982663"/>
            <a:ext cx="3533037" cy="4892675"/>
          </a:xfrm>
        </p:spPr>
      </p:pic>
      <p:sp>
        <p:nvSpPr>
          <p:cNvPr id="4" name="Text Placeholder 3"/>
          <p:cNvSpPr>
            <a:spLocks noGrp="1"/>
          </p:cNvSpPr>
          <p:nvPr>
            <p:ph type="body" sz="half" idx="2"/>
          </p:nvPr>
        </p:nvSpPr>
        <p:spPr/>
        <p:txBody>
          <a:bodyPr>
            <a:normAutofit/>
          </a:bodyPr>
          <a:lstStyle/>
          <a:p>
            <a:r>
              <a:rPr lang="en-US" sz="4400" dirty="0" smtClean="0"/>
              <a:t>The Victory</a:t>
            </a:r>
          </a:p>
          <a:p>
            <a:r>
              <a:rPr lang="en-US" sz="4400" dirty="0" smtClean="0"/>
              <a:t>1939</a:t>
            </a:r>
            <a:endParaRPr lang="en-US" sz="4400" dirty="0"/>
          </a:p>
        </p:txBody>
      </p:sp>
    </p:spTree>
    <p:extLst>
      <p:ext uri="{BB962C8B-B14F-4D97-AF65-F5344CB8AC3E}">
        <p14:creationId xmlns:p14="http://schemas.microsoft.com/office/powerpoint/2010/main" val="4048795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2711" y="982663"/>
            <a:ext cx="3921379" cy="4892675"/>
          </a:xfrm>
        </p:spPr>
      </p:pic>
      <p:sp>
        <p:nvSpPr>
          <p:cNvPr id="4" name="Text Placeholder 3"/>
          <p:cNvSpPr>
            <a:spLocks noGrp="1"/>
          </p:cNvSpPr>
          <p:nvPr>
            <p:ph type="body" sz="half" idx="2"/>
          </p:nvPr>
        </p:nvSpPr>
        <p:spPr/>
        <p:txBody>
          <a:bodyPr>
            <a:normAutofit/>
          </a:bodyPr>
          <a:lstStyle/>
          <a:p>
            <a:r>
              <a:rPr lang="en-US" sz="4000" dirty="0" smtClean="0"/>
              <a:t>The Son of Man</a:t>
            </a:r>
          </a:p>
          <a:p>
            <a:r>
              <a:rPr lang="en-US" sz="4000" dirty="0" smtClean="0"/>
              <a:t>1946</a:t>
            </a:r>
            <a:endParaRPr lang="en-US" sz="4000" dirty="0"/>
          </a:p>
        </p:txBody>
      </p:sp>
    </p:spTree>
    <p:extLst>
      <p:ext uri="{BB962C8B-B14F-4D97-AF65-F5344CB8AC3E}">
        <p14:creationId xmlns:p14="http://schemas.microsoft.com/office/powerpoint/2010/main" val="3984737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False Mirror </a:t>
            </a:r>
            <a:br>
              <a:rPr lang="en-US" dirty="0" smtClean="0"/>
            </a:br>
            <a:r>
              <a:rPr lang="en-US" dirty="0" smtClean="0"/>
              <a:t>1972</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377554"/>
            <a:ext cx="5470525" cy="4102893"/>
          </a:xfrm>
        </p:spPr>
      </p:pic>
      <p:sp>
        <p:nvSpPr>
          <p:cNvPr id="4" name="Text Placeholder 3"/>
          <p:cNvSpPr>
            <a:spLocks noGrp="1"/>
          </p:cNvSpPr>
          <p:nvPr>
            <p:ph type="body" sz="half" idx="2"/>
          </p:nvPr>
        </p:nvSpPr>
        <p:spPr/>
        <p:txBody>
          <a:bodyPr>
            <a:normAutofit/>
          </a:bodyPr>
          <a:lstStyle/>
          <a:p>
            <a:r>
              <a:rPr lang="en-US" sz="1800" dirty="0" smtClean="0"/>
              <a:t>The False Mirror is an eye in which you see out but also look in. Magritte loved creating images that were windows for the viewer to look into. The painting is now found at the Museum of Modern Art in NYC. It was owned by another Surrealist Man Ray from 1933- 36.</a:t>
            </a:r>
            <a:endParaRPr lang="en-US" sz="1800" dirty="0"/>
          </a:p>
        </p:txBody>
      </p:sp>
    </p:spTree>
    <p:extLst>
      <p:ext uri="{BB962C8B-B14F-4D97-AF65-F5344CB8AC3E}">
        <p14:creationId xmlns:p14="http://schemas.microsoft.com/office/powerpoint/2010/main" val="2720899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You will complete a Surreal painting based on concepts established by the Surrealists, you must include the following elements:</a:t>
            </a:r>
            <a:endParaRPr lang="en-US" sz="3200" dirty="0"/>
          </a:p>
        </p:txBody>
      </p:sp>
      <p:sp>
        <p:nvSpPr>
          <p:cNvPr id="6" name="Content Placeholder 5"/>
          <p:cNvSpPr>
            <a:spLocks noGrp="1"/>
          </p:cNvSpPr>
          <p:nvPr>
            <p:ph idx="1"/>
          </p:nvPr>
        </p:nvSpPr>
        <p:spPr/>
        <p:txBody>
          <a:bodyPr/>
          <a:lstStyle/>
          <a:p>
            <a:pPr marL="457200" indent="-457200">
              <a:buAutoNum type="arabicPeriod"/>
            </a:pPr>
            <a:r>
              <a:rPr lang="en-US" dirty="0" smtClean="0"/>
              <a:t>An eye</a:t>
            </a:r>
          </a:p>
          <a:p>
            <a:pPr marL="457200" indent="-457200">
              <a:buAutoNum type="arabicPeriod"/>
            </a:pPr>
            <a:r>
              <a:rPr lang="en-US" dirty="0" smtClean="0"/>
              <a:t>Eye should be depicted in a manner that is unexpected –transforming, unexpected environment, affected by something, </a:t>
            </a:r>
            <a:r>
              <a:rPr lang="en-US" dirty="0" err="1" smtClean="0"/>
              <a:t>etc</a:t>
            </a:r>
            <a:r>
              <a:rPr lang="en-US" dirty="0" smtClean="0"/>
              <a:t>)</a:t>
            </a:r>
          </a:p>
          <a:p>
            <a:pPr marL="457200" indent="-457200">
              <a:buAutoNum type="arabicPeriod"/>
            </a:pPr>
            <a:r>
              <a:rPr lang="en-US" dirty="0" smtClean="0"/>
              <a:t>The work must be organized – not just random images on a canvas</a:t>
            </a:r>
          </a:p>
          <a:p>
            <a:pPr marL="457200" indent="-457200">
              <a:buAutoNum type="arabicPeriod"/>
            </a:pPr>
            <a:r>
              <a:rPr lang="en-US" dirty="0" smtClean="0"/>
              <a:t>The work should represent you – a “self- portrait” through surrealism</a:t>
            </a:r>
          </a:p>
          <a:p>
            <a:pPr marL="457200" indent="-457200">
              <a:buAutoNum type="arabicPeriod"/>
            </a:pPr>
            <a:r>
              <a:rPr lang="en-US" dirty="0" smtClean="0"/>
              <a:t>You must complete a practice collage </a:t>
            </a:r>
            <a:endParaRPr lang="en-US" dirty="0"/>
          </a:p>
          <a:p>
            <a:pPr marL="457200" indent="-457200">
              <a:buAutoNum type="arabicPeriod"/>
            </a:pPr>
            <a:endParaRPr lang="en-US" dirty="0"/>
          </a:p>
        </p:txBody>
      </p:sp>
    </p:spTree>
    <p:extLst>
      <p:ext uri="{BB962C8B-B14F-4D97-AF65-F5344CB8AC3E}">
        <p14:creationId xmlns:p14="http://schemas.microsoft.com/office/powerpoint/2010/main" val="3722609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4049" y="3520828"/>
            <a:ext cx="3276600" cy="2752725"/>
          </a:xfrm>
          <a:prstGeom prst="rect">
            <a:avLst/>
          </a:prstGeom>
        </p:spPr>
      </p:pic>
      <p:pic>
        <p:nvPicPr>
          <p:cNvPr id="3" name="Picture 2"/>
          <p:cNvPicPr>
            <a:picLocks noChangeAspect="1"/>
          </p:cNvPicPr>
          <p:nvPr/>
        </p:nvPicPr>
        <p:blipFill>
          <a:blip r:embed="rId3"/>
          <a:stretch>
            <a:fillRect/>
          </a:stretch>
        </p:blipFill>
        <p:spPr>
          <a:xfrm>
            <a:off x="1927672" y="621070"/>
            <a:ext cx="3829050" cy="2781300"/>
          </a:xfrm>
          <a:prstGeom prst="rect">
            <a:avLst/>
          </a:prstGeom>
        </p:spPr>
      </p:pic>
      <p:pic>
        <p:nvPicPr>
          <p:cNvPr id="4" name="Picture 3"/>
          <p:cNvPicPr>
            <a:picLocks noChangeAspect="1"/>
          </p:cNvPicPr>
          <p:nvPr/>
        </p:nvPicPr>
        <p:blipFill>
          <a:blip r:embed="rId4"/>
          <a:stretch>
            <a:fillRect/>
          </a:stretch>
        </p:blipFill>
        <p:spPr>
          <a:xfrm>
            <a:off x="6838269" y="852889"/>
            <a:ext cx="3851061" cy="4942604"/>
          </a:xfrm>
          <a:prstGeom prst="rect">
            <a:avLst/>
          </a:prstGeom>
        </p:spPr>
      </p:pic>
    </p:spTree>
    <p:extLst>
      <p:ext uri="{BB962C8B-B14F-4D97-AF65-F5344CB8AC3E}">
        <p14:creationId xmlns:p14="http://schemas.microsoft.com/office/powerpoint/2010/main" val="718691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838" y="708338"/>
            <a:ext cx="7249196" cy="5436897"/>
          </a:xfrm>
          <a:prstGeom prst="rect">
            <a:avLst/>
          </a:prstGeom>
        </p:spPr>
      </p:pic>
    </p:spTree>
    <p:extLst>
      <p:ext uri="{BB962C8B-B14F-4D97-AF65-F5344CB8AC3E}">
        <p14:creationId xmlns:p14="http://schemas.microsoft.com/office/powerpoint/2010/main" val="3069630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Surrealism</a:t>
            </a:r>
            <a:endParaRPr lang="en-US" dirty="0"/>
          </a:p>
        </p:txBody>
      </p:sp>
      <p:sp>
        <p:nvSpPr>
          <p:cNvPr id="3" name="Content Placeholder 2"/>
          <p:cNvSpPr>
            <a:spLocks noGrp="1"/>
          </p:cNvSpPr>
          <p:nvPr>
            <p:ph idx="1"/>
          </p:nvPr>
        </p:nvSpPr>
        <p:spPr/>
        <p:txBody>
          <a:bodyPr>
            <a:normAutofit/>
          </a:bodyPr>
          <a:lstStyle/>
          <a:p>
            <a:r>
              <a:rPr lang="en-US" sz="4000" dirty="0"/>
              <a:t>a 20th-century art form in which an artist or writer combines unrelated images or events in a very strange and dreamlike way</a:t>
            </a:r>
          </a:p>
        </p:txBody>
      </p:sp>
    </p:spTree>
    <p:extLst>
      <p:ext uri="{BB962C8B-B14F-4D97-AF65-F5344CB8AC3E}">
        <p14:creationId xmlns:p14="http://schemas.microsoft.com/office/powerpoint/2010/main" val="3978379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515" y="1336182"/>
            <a:ext cx="5300998" cy="3975749"/>
          </a:xfrm>
          <a:prstGeom prst="rect">
            <a:avLst/>
          </a:prstGeom>
        </p:spPr>
      </p:pic>
    </p:spTree>
    <p:extLst>
      <p:ext uri="{BB962C8B-B14F-4D97-AF65-F5344CB8AC3E}">
        <p14:creationId xmlns:p14="http://schemas.microsoft.com/office/powerpoint/2010/main" val="4223511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208" y="783336"/>
            <a:ext cx="8101584" cy="5291328"/>
          </a:xfrm>
          <a:prstGeom prst="rect">
            <a:avLst/>
          </a:prstGeom>
        </p:spPr>
      </p:pic>
    </p:spTree>
    <p:extLst>
      <p:ext uri="{BB962C8B-B14F-4D97-AF65-F5344CB8AC3E}">
        <p14:creationId xmlns:p14="http://schemas.microsoft.com/office/powerpoint/2010/main" val="2507701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normAutofit lnSpcReduction="10000"/>
          </a:bodyPr>
          <a:lstStyle/>
          <a:p>
            <a:pPr marL="457200" indent="-457200">
              <a:buAutoNum type="arabicPeriod"/>
            </a:pPr>
            <a:r>
              <a:rPr lang="en-US" dirty="0" smtClean="0"/>
              <a:t>Brainstorm (handout) – what images represent you</a:t>
            </a:r>
          </a:p>
          <a:p>
            <a:pPr marL="457200" indent="-457200">
              <a:buAutoNum type="arabicPeriod"/>
            </a:pPr>
            <a:r>
              <a:rPr lang="en-US" dirty="0" smtClean="0"/>
              <a:t>Gather images – use magazines, internet, etc. – we will spend one class period in the computer lab</a:t>
            </a:r>
          </a:p>
          <a:p>
            <a:pPr marL="457200" indent="-457200">
              <a:buAutoNum type="arabicPeriod"/>
            </a:pPr>
            <a:r>
              <a:rPr lang="en-US" dirty="0" smtClean="0"/>
              <a:t>Create a collage using images gathered and drawings to create an interesting composition</a:t>
            </a:r>
          </a:p>
          <a:p>
            <a:pPr marL="457200" indent="-457200">
              <a:buAutoNum type="arabicPeriod"/>
            </a:pPr>
            <a:r>
              <a:rPr lang="en-US" dirty="0" smtClean="0"/>
              <a:t>Create a large drawing – use tracing paper to transfer to canvas</a:t>
            </a:r>
          </a:p>
          <a:p>
            <a:pPr marL="457200" indent="-457200">
              <a:buAutoNum type="arabicPeriod"/>
            </a:pPr>
            <a:r>
              <a:rPr lang="en-US" dirty="0" smtClean="0"/>
              <a:t>Paint – (after acrylic paint practice and planning)</a:t>
            </a:r>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a:p>
        </p:txBody>
      </p:sp>
    </p:spTree>
    <p:extLst>
      <p:ext uri="{BB962C8B-B14F-4D97-AF65-F5344CB8AC3E}">
        <p14:creationId xmlns:p14="http://schemas.microsoft.com/office/powerpoint/2010/main" val="4043317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did it begin?</a:t>
            </a:r>
            <a:endParaRPr lang="en-US" dirty="0"/>
          </a:p>
        </p:txBody>
      </p:sp>
      <p:sp>
        <p:nvSpPr>
          <p:cNvPr id="3" name="Content Placeholder 2"/>
          <p:cNvSpPr>
            <a:spLocks noGrp="1"/>
          </p:cNvSpPr>
          <p:nvPr>
            <p:ph sz="half" idx="1"/>
          </p:nvPr>
        </p:nvSpPr>
        <p:spPr/>
        <p:txBody>
          <a:bodyPr>
            <a:normAutofit/>
          </a:bodyPr>
          <a:lstStyle/>
          <a:p>
            <a:r>
              <a:rPr lang="en-US" dirty="0"/>
              <a:t>Dada movement -a movement (1916-22) in painting, sculpture, and literature characterized by fantastic, abstract, or </a:t>
            </a:r>
            <a:r>
              <a:rPr lang="en-US" dirty="0" smtClean="0"/>
              <a:t>bizarre creations</a:t>
            </a:r>
            <a:r>
              <a:rPr lang="en-US" dirty="0"/>
              <a:t>, by rejection of all accepted </a:t>
            </a:r>
            <a:r>
              <a:rPr lang="en-US" dirty="0" smtClean="0"/>
              <a:t>conventions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2560320"/>
            <a:ext cx="1876425" cy="242887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740" y="2560320"/>
            <a:ext cx="2247900" cy="3714750"/>
          </a:xfrm>
          <a:prstGeom prst="rect">
            <a:avLst/>
          </a:prstGeom>
        </p:spPr>
      </p:pic>
    </p:spTree>
    <p:extLst>
      <p:ext uri="{BB962C8B-B14F-4D97-AF65-F5344CB8AC3E}">
        <p14:creationId xmlns:p14="http://schemas.microsoft.com/office/powerpoint/2010/main" val="2733082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Surrealism</a:t>
            </a:r>
            <a:endParaRPr lang="en-US" dirty="0"/>
          </a:p>
        </p:txBody>
      </p:sp>
      <p:sp>
        <p:nvSpPr>
          <p:cNvPr id="3" name="Content Placeholder 2"/>
          <p:cNvSpPr>
            <a:spLocks noGrp="1"/>
          </p:cNvSpPr>
          <p:nvPr>
            <p:ph idx="1"/>
          </p:nvPr>
        </p:nvSpPr>
        <p:spPr/>
        <p:txBody>
          <a:bodyPr/>
          <a:lstStyle/>
          <a:p>
            <a:r>
              <a:rPr lang="en-US" dirty="0" smtClean="0"/>
              <a:t>Association</a:t>
            </a:r>
          </a:p>
          <a:p>
            <a:r>
              <a:rPr lang="en-US" dirty="0" smtClean="0"/>
              <a:t>Juxtaposition</a:t>
            </a:r>
          </a:p>
          <a:p>
            <a:r>
              <a:rPr lang="en-US" dirty="0" smtClean="0"/>
              <a:t>The unconscious</a:t>
            </a:r>
          </a:p>
          <a:p>
            <a:r>
              <a:rPr lang="en-US" dirty="0" smtClean="0"/>
              <a:t>Dream and Fantasy</a:t>
            </a:r>
          </a:p>
          <a:p>
            <a:r>
              <a:rPr lang="en-US" dirty="0" smtClean="0"/>
              <a:t>Irrational</a:t>
            </a:r>
            <a:endParaRPr lang="en-US" dirty="0"/>
          </a:p>
        </p:txBody>
      </p:sp>
    </p:spTree>
    <p:extLst>
      <p:ext uri="{BB962C8B-B14F-4D97-AF65-F5344CB8AC3E}">
        <p14:creationId xmlns:p14="http://schemas.microsoft.com/office/powerpoint/2010/main" val="2856417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Association</a:t>
            </a:r>
            <a:endParaRPr lang="en-US" dirty="0"/>
          </a:p>
        </p:txBody>
      </p:sp>
      <p:sp>
        <p:nvSpPr>
          <p:cNvPr id="4" name="Content Placeholder 3"/>
          <p:cNvSpPr>
            <a:spLocks noGrp="1"/>
          </p:cNvSpPr>
          <p:nvPr>
            <p:ph idx="1"/>
          </p:nvPr>
        </p:nvSpPr>
        <p:spPr/>
        <p:txBody>
          <a:bodyPr/>
          <a:lstStyle/>
          <a:p>
            <a:r>
              <a:rPr lang="en-US" dirty="0"/>
              <a:t>Another stylistic strategy that the Surrealists are known for, which is related to their use of juxtaposition and automatic writing, is association. "Association" refers to </a:t>
            </a:r>
            <a:r>
              <a:rPr lang="en-US" u="sng" dirty="0">
                <a:solidFill>
                  <a:srgbClr val="C00000"/>
                </a:solidFill>
              </a:rPr>
              <a:t>the connections that we make between different thoughts, ideas, or images</a:t>
            </a:r>
            <a:r>
              <a:rPr lang="en-US" dirty="0"/>
              <a:t>. Sometimes these associations are really bizarre, which, according to our Surrealist buddies, makes them </a:t>
            </a:r>
            <a:r>
              <a:rPr lang="en-US" i="1" dirty="0"/>
              <a:t>that much better.</a:t>
            </a:r>
            <a:endParaRPr lang="en-US" dirty="0"/>
          </a:p>
        </p:txBody>
      </p:sp>
    </p:spTree>
    <p:extLst>
      <p:ext uri="{BB962C8B-B14F-4D97-AF65-F5344CB8AC3E}">
        <p14:creationId xmlns:p14="http://schemas.microsoft.com/office/powerpoint/2010/main" val="234209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Juxtaposition</a:t>
            </a:r>
            <a:endParaRPr lang="en-US" dirty="0"/>
          </a:p>
        </p:txBody>
      </p:sp>
      <p:sp>
        <p:nvSpPr>
          <p:cNvPr id="3" name="Content Placeholder 2"/>
          <p:cNvSpPr>
            <a:spLocks noGrp="1"/>
          </p:cNvSpPr>
          <p:nvPr>
            <p:ph idx="1"/>
          </p:nvPr>
        </p:nvSpPr>
        <p:spPr/>
        <p:txBody>
          <a:bodyPr/>
          <a:lstStyle/>
          <a:p>
            <a:r>
              <a:rPr lang="en-US" dirty="0"/>
              <a:t>One of the defining stylistic characteristics of Surrealism is the juxtaposition of </a:t>
            </a:r>
            <a:r>
              <a:rPr lang="en-US" dirty="0" smtClean="0"/>
              <a:t>imagery. The </a:t>
            </a:r>
            <a:r>
              <a:rPr lang="en-US" dirty="0"/>
              <a:t>Surrealists like to </a:t>
            </a:r>
            <a:r>
              <a:rPr lang="en-US" u="sng" dirty="0">
                <a:solidFill>
                  <a:srgbClr val="C00000"/>
                </a:solidFill>
              </a:rPr>
              <a:t>put together crazy things that we wouldn't normally associate with one another</a:t>
            </a:r>
            <a:r>
              <a:rPr lang="en-US" dirty="0"/>
              <a:t>. They might compare a head to a shoe, or a door to a snake, or a cup to a tree. </a:t>
            </a:r>
          </a:p>
        </p:txBody>
      </p:sp>
    </p:spTree>
    <p:extLst>
      <p:ext uri="{BB962C8B-B14F-4D97-AF65-F5344CB8AC3E}">
        <p14:creationId xmlns:p14="http://schemas.microsoft.com/office/powerpoint/2010/main" val="693091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Unconscious</a:t>
            </a:r>
            <a:endParaRPr lang="en-US" dirty="0"/>
          </a:p>
        </p:txBody>
      </p:sp>
      <p:sp>
        <p:nvSpPr>
          <p:cNvPr id="3" name="Content Placeholder 2"/>
          <p:cNvSpPr>
            <a:spLocks noGrp="1"/>
          </p:cNvSpPr>
          <p:nvPr>
            <p:ph idx="1"/>
          </p:nvPr>
        </p:nvSpPr>
        <p:spPr/>
        <p:txBody>
          <a:bodyPr/>
          <a:lstStyle/>
          <a:p>
            <a:r>
              <a:rPr lang="en-US" dirty="0" err="1"/>
              <a:t>Ahh</a:t>
            </a:r>
            <a:r>
              <a:rPr lang="en-US" dirty="0"/>
              <a:t>… the spooky, spooky unconscious. That deep, dark place beneath our </a:t>
            </a:r>
            <a:r>
              <a:rPr lang="en-US" u="sng" dirty="0">
                <a:solidFill>
                  <a:srgbClr val="C00000"/>
                </a:solidFill>
              </a:rPr>
              <a:t>conscious minds, where all that stuff from our childhood is buried, as well as all our fears and neuroses</a:t>
            </a:r>
            <a:r>
              <a:rPr lang="en-US" dirty="0"/>
              <a:t>. The Surrealists were very interested in the unconscious mind for a couple of reasons. First of all, they were interested in it because the unconscious is the source of the irrational (and the Surrealists loved the irrational). Second of all, the unconscious is also a source of creativity. </a:t>
            </a:r>
          </a:p>
        </p:txBody>
      </p:sp>
    </p:spTree>
    <p:extLst>
      <p:ext uri="{BB962C8B-B14F-4D97-AF65-F5344CB8AC3E}">
        <p14:creationId xmlns:p14="http://schemas.microsoft.com/office/powerpoint/2010/main" val="1535009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 &amp; Fantasy</a:t>
            </a:r>
            <a:endParaRPr lang="en-US" dirty="0"/>
          </a:p>
        </p:txBody>
      </p:sp>
      <p:sp>
        <p:nvSpPr>
          <p:cNvPr id="3" name="Content Placeholder 2"/>
          <p:cNvSpPr>
            <a:spLocks noGrp="1"/>
          </p:cNvSpPr>
          <p:nvPr>
            <p:ph idx="1"/>
          </p:nvPr>
        </p:nvSpPr>
        <p:spPr/>
        <p:txBody>
          <a:bodyPr/>
          <a:lstStyle/>
          <a:p>
            <a:r>
              <a:rPr lang="en-US" dirty="0"/>
              <a:t>We knew this one was coming. After all, if the Surrealists are interested in the unconscious mind and the irrational, how could they not be interested in dreams and fantasies? </a:t>
            </a:r>
            <a:r>
              <a:rPr lang="en-US" dirty="0">
                <a:solidFill>
                  <a:srgbClr val="FF0000"/>
                </a:solidFill>
              </a:rPr>
              <a:t>Dreams and fantasies are often the means through which our unconscious selves, and our irrational drives, find expression</a:t>
            </a:r>
            <a:r>
              <a:rPr lang="en-US" dirty="0"/>
              <a:t>. </a:t>
            </a:r>
          </a:p>
        </p:txBody>
      </p:sp>
    </p:spTree>
    <p:extLst>
      <p:ext uri="{BB962C8B-B14F-4D97-AF65-F5344CB8AC3E}">
        <p14:creationId xmlns:p14="http://schemas.microsoft.com/office/powerpoint/2010/main" val="188125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Irrational</a:t>
            </a:r>
            <a:endParaRPr lang="en-US" dirty="0"/>
          </a:p>
        </p:txBody>
      </p:sp>
      <p:sp>
        <p:nvSpPr>
          <p:cNvPr id="3" name="Content Placeholder 2"/>
          <p:cNvSpPr>
            <a:spLocks noGrp="1"/>
          </p:cNvSpPr>
          <p:nvPr>
            <p:ph idx="1"/>
          </p:nvPr>
        </p:nvSpPr>
        <p:spPr/>
        <p:txBody>
          <a:bodyPr/>
          <a:lstStyle/>
          <a:p>
            <a:r>
              <a:rPr lang="en-US" dirty="0"/>
              <a:t>The Surrealists thought that Western society placed too much emphasis on rationality. The problem with rationality, according to them, is that there is a whole realm of </a:t>
            </a:r>
            <a:r>
              <a:rPr lang="en-US" dirty="0">
                <a:solidFill>
                  <a:srgbClr val="FF0000"/>
                </a:solidFill>
              </a:rPr>
              <a:t>experience that exists </a:t>
            </a:r>
            <a:r>
              <a:rPr lang="en-US" i="1" dirty="0">
                <a:solidFill>
                  <a:srgbClr val="FF0000"/>
                </a:solidFill>
              </a:rPr>
              <a:t>outside </a:t>
            </a:r>
            <a:r>
              <a:rPr lang="en-US" dirty="0">
                <a:solidFill>
                  <a:srgbClr val="FF0000"/>
                </a:solidFill>
              </a:rPr>
              <a:t>of the rational mind</a:t>
            </a:r>
            <a:r>
              <a:rPr lang="en-US" dirty="0"/>
              <a:t>. After all, we often behave in irrational ways, don't we? We might argue with our boyfriend or girlfriend about something silly, even if we know that that isn't the right (or the rational) thing to do. We might eat a lot of junk food, even if we know </a:t>
            </a:r>
            <a:r>
              <a:rPr lang="en-US" i="1" dirty="0"/>
              <a:t>rationally</a:t>
            </a:r>
            <a:r>
              <a:rPr lang="en-US" dirty="0"/>
              <a:t> that junk food isn't good for us. </a:t>
            </a:r>
          </a:p>
        </p:txBody>
      </p:sp>
    </p:spTree>
    <p:extLst>
      <p:ext uri="{BB962C8B-B14F-4D97-AF65-F5344CB8AC3E}">
        <p14:creationId xmlns:p14="http://schemas.microsoft.com/office/powerpoint/2010/main" val="35296924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1175</TotalTime>
  <Words>749</Words>
  <Application>Microsoft Office PowerPoint</Application>
  <PresentationFormat>Widescreen</PresentationFormat>
  <Paragraphs>54</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Garamond</vt:lpstr>
      <vt:lpstr>Organic</vt:lpstr>
      <vt:lpstr>Surrealism</vt:lpstr>
      <vt:lpstr>Surrealism</vt:lpstr>
      <vt:lpstr>Where did it begin?</vt:lpstr>
      <vt:lpstr>Characteristics of Surrealism</vt:lpstr>
      <vt:lpstr>Association</vt:lpstr>
      <vt:lpstr>Juxtaposition</vt:lpstr>
      <vt:lpstr>The Unconscious</vt:lpstr>
      <vt:lpstr>Dream &amp; Fantasy</vt:lpstr>
      <vt:lpstr>Irrational</vt:lpstr>
      <vt:lpstr>Salvador Dali</vt:lpstr>
      <vt:lpstr>Leonara Carrington</vt:lpstr>
      <vt:lpstr>All about Rene Magritte</vt:lpstr>
      <vt:lpstr>PowerPoint Presentation</vt:lpstr>
      <vt:lpstr>PowerPoint Presentation</vt:lpstr>
      <vt:lpstr>PowerPoint Presentation</vt:lpstr>
      <vt:lpstr>The False Mirror  1972</vt:lpstr>
      <vt:lpstr>You will complete a Surreal painting based on concepts established by the Surrealists, you must include the following elements:</vt:lpstr>
      <vt:lpstr>PowerPoint Presentation</vt:lpstr>
      <vt:lpstr>PowerPoint Presentation</vt:lpstr>
      <vt:lpstr>PowerPoint Presentation</vt:lpstr>
      <vt:lpstr>PowerPoint Presentation</vt:lpstr>
      <vt:lpstr>Steps: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Surrealism</dc:title>
  <dc:creator>Niederpruem, Anne</dc:creator>
  <cp:lastModifiedBy>Niederpruem, Anne</cp:lastModifiedBy>
  <cp:revision>14</cp:revision>
  <dcterms:created xsi:type="dcterms:W3CDTF">2016-02-03T20:09:57Z</dcterms:created>
  <dcterms:modified xsi:type="dcterms:W3CDTF">2016-02-04T17:00:28Z</dcterms:modified>
</cp:coreProperties>
</file>