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Politics and Political Thinking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“War by other means”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38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38" y="4558554"/>
            <a:ext cx="4886324" cy="229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308"/>
            <a:ext cx="3209925" cy="240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Constitutionalism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dirty="0"/>
              <a:t>Division of power between branches of govt.</a:t>
            </a:r>
          </a:p>
          <a:p>
            <a:r>
              <a:rPr lang="en-US" dirty="0" smtClean="0"/>
              <a:t>Checks and Balances</a:t>
            </a:r>
          </a:p>
          <a:p>
            <a:r>
              <a:rPr lang="en-US" dirty="0" smtClean="0"/>
              <a:t>Federalism</a:t>
            </a:r>
          </a:p>
          <a:p>
            <a:r>
              <a:rPr lang="en-US" dirty="0" smtClean="0"/>
              <a:t>The Bill of Rights</a:t>
            </a:r>
          </a:p>
          <a:p>
            <a:r>
              <a:rPr lang="en-US" dirty="0" smtClean="0"/>
              <a:t>Judicial Action: </a:t>
            </a:r>
            <a:r>
              <a:rPr lang="en-US" dirty="0" smtClean="0">
                <a:solidFill>
                  <a:srgbClr val="FF0000"/>
                </a:solidFill>
              </a:rPr>
              <a:t>The use of courts of law as a means by which individuals protect their rights and settle conflicts</a:t>
            </a:r>
          </a:p>
          <a:p>
            <a:pPr lvl="1"/>
            <a:r>
              <a:rPr lang="en-US" dirty="0" smtClean="0"/>
              <a:t>Ex. Brown v. Board of Education of Topeka</a:t>
            </a:r>
          </a:p>
          <a:p>
            <a:pPr lvl="1"/>
            <a:r>
              <a:rPr lang="en-US" dirty="0" smtClean="0"/>
              <a:t>Ex. Roe v. Wade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Free-Market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Def. </a:t>
            </a:r>
            <a:r>
              <a:rPr lang="en-US" dirty="0" smtClean="0">
                <a:solidFill>
                  <a:srgbClr val="FF0000"/>
                </a:solidFill>
              </a:rPr>
              <a:t>An economic system based on the idea that government should interfere with economic transactions as little as possible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Based on the ideas of: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Private Property</a:t>
            </a:r>
          </a:p>
          <a:p>
            <a:pPr lvl="1"/>
            <a:r>
              <a:rPr lang="en-US" dirty="0" smtClean="0"/>
              <a:t>Free Enterprise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Self-Reliance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78273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8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Evolution of the U.S. Free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Laissez-Faire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Government stays out of the economy. Belief in traditional Capitalist economics where government involvement only causes problems.</a:t>
            </a:r>
          </a:p>
          <a:p>
            <a:r>
              <a:rPr lang="en-US" u="sng" dirty="0" smtClean="0"/>
              <a:t>Progressivism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Belief the government must act to check the power of big business (monopolies). </a:t>
            </a:r>
          </a:p>
          <a:p>
            <a:r>
              <a:rPr lang="en-US" u="sng" dirty="0" smtClean="0"/>
              <a:t>New Deal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Belief the government actions can directly impact the economy (Keynesian Economics) and government must provide a safety net for the poor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</a:t>
            </a:r>
            <a:r>
              <a:rPr lang="en-US" u="sng" dirty="0" err="1" smtClean="0"/>
              <a:t>Reganomics</a:t>
            </a:r>
            <a:r>
              <a:rPr lang="en-US" dirty="0" smtClean="0"/>
              <a:t>”: </a:t>
            </a:r>
            <a:r>
              <a:rPr lang="en-US" dirty="0" smtClean="0">
                <a:solidFill>
                  <a:srgbClr val="FF0000"/>
                </a:solidFill>
              </a:rPr>
              <a:t>Govt. should be less involved in economy while providing incentives for investment in the nation, improving it for everyone (Supply Side Economics)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Market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these changes in philosophy, the U.S. is still a </a:t>
            </a:r>
            <a:r>
              <a:rPr lang="en-US" dirty="0" smtClean="0">
                <a:solidFill>
                  <a:srgbClr val="00B050"/>
                </a:solidFill>
              </a:rPr>
              <a:t>Free Market economy</a:t>
            </a:r>
            <a:r>
              <a:rPr lang="en-US" dirty="0" smtClean="0"/>
              <a:t>, with less government intervention (and taxes) than most of the rest of the world.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Corporate Power and Elitism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Corporate Power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2060"/>
                </a:solidFill>
              </a:rPr>
              <a:t>Power of corporations to influence government and maintain control of the workplace</a:t>
            </a:r>
            <a:endParaRPr lang="en-US" sz="1000" dirty="0">
              <a:solidFill>
                <a:srgbClr val="002060"/>
              </a:solidFill>
            </a:endParaRPr>
          </a:p>
          <a:p>
            <a:r>
              <a:rPr lang="en-US" u="sng" dirty="0" smtClean="0"/>
              <a:t>Elitism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Wealthy and well-connected individuals exercise power over certain areas of public policy</a:t>
            </a:r>
          </a:p>
          <a:p>
            <a:r>
              <a:rPr lang="en-US" dirty="0" smtClean="0"/>
              <a:t>While many feel these have a negative impact on society, </a:t>
            </a:r>
            <a:r>
              <a:rPr lang="en-US" dirty="0" smtClean="0">
                <a:solidFill>
                  <a:srgbClr val="FF0000"/>
                </a:solidFill>
              </a:rPr>
              <a:t>they serve an important function, representing their respective areas of society, and often broader interests than their own. </a:t>
            </a:r>
          </a:p>
          <a:p>
            <a:pPr lvl="1"/>
            <a:r>
              <a:rPr lang="en-US" dirty="0" smtClean="0"/>
              <a:t>Ex. Bill and Melinda Gates Foundation</a:t>
            </a:r>
          </a:p>
          <a:p>
            <a:pPr lvl="1"/>
            <a:r>
              <a:rPr lang="en-US" dirty="0" smtClean="0"/>
              <a:t>Ex. </a:t>
            </a:r>
            <a:r>
              <a:rPr lang="en-US" smtClean="0"/>
              <a:t>Ex-NYC </a:t>
            </a:r>
            <a:r>
              <a:rPr lang="en-US" dirty="0" smtClean="0"/>
              <a:t>Mayor Bloomberg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24816"/>
            <a:ext cx="1248174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3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Politics?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Def. </a:t>
            </a:r>
            <a:r>
              <a:rPr lang="en-US" dirty="0" smtClean="0">
                <a:solidFill>
                  <a:srgbClr val="FF0000"/>
                </a:solidFill>
              </a:rPr>
              <a:t>The means which society settles its conflicts and allocates the resulting </a:t>
            </a:r>
            <a:r>
              <a:rPr lang="en-US" u="sng" dirty="0" smtClean="0">
                <a:solidFill>
                  <a:srgbClr val="FF0000"/>
                </a:solidFill>
              </a:rPr>
              <a:t>benefits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u="sng" dirty="0" smtClean="0">
                <a:solidFill>
                  <a:srgbClr val="FF0000"/>
                </a:solidFill>
              </a:rPr>
              <a:t>costs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Huh?</a:t>
            </a:r>
          </a:p>
          <a:p>
            <a:r>
              <a:rPr lang="en-US" dirty="0" smtClean="0"/>
              <a:t>How we settle arguments and divide the positives (</a:t>
            </a:r>
            <a:r>
              <a:rPr lang="en-US" u="sng" dirty="0" smtClean="0">
                <a:solidFill>
                  <a:srgbClr val="FF0000"/>
                </a:solidFill>
              </a:rPr>
              <a:t>benefits</a:t>
            </a:r>
            <a:r>
              <a:rPr lang="en-US" dirty="0" smtClean="0"/>
              <a:t>) and negatives (</a:t>
            </a:r>
            <a:r>
              <a:rPr lang="en-US" u="sng" dirty="0" smtClean="0">
                <a:solidFill>
                  <a:srgbClr val="FF0000"/>
                </a:solidFill>
              </a:rPr>
              <a:t>costs</a:t>
            </a:r>
            <a:r>
              <a:rPr lang="en-US" dirty="0" smtClean="0"/>
              <a:t>) among people.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09"/>
            <a:ext cx="2362200" cy="157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1336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755"/>
            <a:ext cx="2555631" cy="15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9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who prevail in politics have </a:t>
            </a:r>
            <a:r>
              <a:rPr lang="en-US" b="1" u="sng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. (</a:t>
            </a:r>
            <a:r>
              <a:rPr lang="en-US" dirty="0">
                <a:solidFill>
                  <a:srgbClr val="002060"/>
                </a:solidFill>
              </a:rPr>
              <a:t>ability of one person to get another person to act in accordance with the first person’s </a:t>
            </a:r>
            <a:r>
              <a:rPr lang="en-US" dirty="0" smtClean="0">
                <a:solidFill>
                  <a:srgbClr val="002060"/>
                </a:solidFill>
              </a:rPr>
              <a:t>intentions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How do we determine who has power in the U.S.?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</a:p>
          <a:p>
            <a:r>
              <a:rPr lang="en-US" dirty="0" smtClean="0"/>
              <a:t>Constitutionalism</a:t>
            </a:r>
          </a:p>
          <a:p>
            <a:r>
              <a:rPr lang="en-US" dirty="0" smtClean="0"/>
              <a:t>Free Market</a:t>
            </a:r>
          </a:p>
          <a:p>
            <a:endParaRPr lang="en-US" dirty="0"/>
          </a:p>
          <a:p>
            <a:r>
              <a:rPr lang="en-US" dirty="0" smtClean="0"/>
              <a:t>These three concepts or “</a:t>
            </a:r>
            <a:r>
              <a:rPr lang="en-US" dirty="0" smtClean="0">
                <a:solidFill>
                  <a:srgbClr val="002060"/>
                </a:solidFill>
              </a:rPr>
              <a:t>rules</a:t>
            </a:r>
            <a:r>
              <a:rPr lang="en-US" dirty="0" smtClean="0"/>
              <a:t>” are designed to keep politics peaceful and create a peaceful transfer of power between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Government by the people either directly or through representatives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Through democracy, the </a:t>
            </a:r>
            <a:r>
              <a:rPr lang="en-US" dirty="0" smtClean="0">
                <a:solidFill>
                  <a:srgbClr val="002060"/>
                </a:solidFill>
              </a:rPr>
              <a:t>majority rules </a:t>
            </a:r>
            <a:r>
              <a:rPr lang="en-US" dirty="0" smtClean="0"/>
              <a:t>(by direct vote or representatives controlling branches of government)</a:t>
            </a:r>
          </a:p>
          <a:p>
            <a:pPr lvl="1"/>
            <a:r>
              <a:rPr lang="en-US" dirty="0" smtClean="0"/>
              <a:t>However, it isn’t that simple…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3629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5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Majoritarianism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Def. </a:t>
            </a:r>
            <a:r>
              <a:rPr lang="en-US" dirty="0" smtClean="0">
                <a:solidFill>
                  <a:srgbClr val="FF0000"/>
                </a:solidFill>
              </a:rPr>
              <a:t>the idea that the majority prevails not only in elections but also in policy determination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Ex. </a:t>
            </a:r>
            <a:r>
              <a:rPr lang="en-US" dirty="0" smtClean="0">
                <a:solidFill>
                  <a:srgbClr val="002060"/>
                </a:solidFill>
              </a:rPr>
              <a:t>Obama had more popular and electoral votes than Romney in the 2012 presidential election</a:t>
            </a:r>
          </a:p>
          <a:p>
            <a:pPr lvl="1"/>
            <a:r>
              <a:rPr lang="en-US" dirty="0" smtClean="0"/>
              <a:t>Ex. Congress, controlled by Democrats, passed comprehensive healthcare reform law (</a:t>
            </a:r>
            <a:r>
              <a:rPr lang="en-US" dirty="0" err="1" smtClean="0"/>
              <a:t>Obamacare</a:t>
            </a:r>
            <a:r>
              <a:rPr lang="en-US" dirty="0" smtClean="0"/>
              <a:t>) in 2010.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Ex. Because of public opinion against involvement in Syria, Pres. Obama did not bring military action to a vote in Congress that he would likely lose.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304800"/>
            <a:ext cx="2385646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6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Pluralism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772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Def. </a:t>
            </a:r>
            <a:r>
              <a:rPr lang="en-US" dirty="0" smtClean="0">
                <a:solidFill>
                  <a:srgbClr val="FF0000"/>
                </a:solidFill>
              </a:rPr>
              <a:t>Theory that American politics are determined by the power exercised by interest groups, rather than the majority</a:t>
            </a:r>
            <a:r>
              <a:rPr lang="en-US" dirty="0" smtClean="0"/>
              <a:t>.</a:t>
            </a:r>
            <a:endParaRPr lang="en-US" sz="1000" dirty="0"/>
          </a:p>
          <a:p>
            <a:r>
              <a:rPr lang="en-US" dirty="0" smtClean="0"/>
              <a:t>Why? Most Americans are only concerned with major issues that </a:t>
            </a:r>
            <a:r>
              <a:rPr lang="en-US" dirty="0" smtClean="0">
                <a:solidFill>
                  <a:srgbClr val="FF0000"/>
                </a:solidFill>
              </a:rPr>
              <a:t>impact them directly</a:t>
            </a:r>
            <a:r>
              <a:rPr lang="en-US" dirty="0" smtClean="0"/>
              <a:t>. Therefore, the majority does not weigh in on issues that do not impact the nation as a whole.</a:t>
            </a:r>
          </a:p>
          <a:p>
            <a:pPr lvl="1"/>
            <a:r>
              <a:rPr lang="en-US" dirty="0" smtClean="0"/>
              <a:t>Ex. </a:t>
            </a:r>
            <a:r>
              <a:rPr lang="en-US" dirty="0" smtClean="0">
                <a:solidFill>
                  <a:srgbClr val="002060"/>
                </a:solidFill>
              </a:rPr>
              <a:t>Immigration is a larger issue in Arizona than Iowa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Ex. </a:t>
            </a:r>
            <a:r>
              <a:rPr lang="en-US" dirty="0" smtClean="0">
                <a:solidFill>
                  <a:srgbClr val="002060"/>
                </a:solidFill>
              </a:rPr>
              <a:t>Govt. support for hurricane victims important on the Gulf Coast, not on the Atlantic Coast (until hurricane Sandy…)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18" y="6477000"/>
            <a:ext cx="3190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39" y="228600"/>
            <a:ext cx="123348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5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In government, officials have the Authority (</a:t>
            </a:r>
            <a:r>
              <a:rPr lang="en-US" dirty="0" smtClean="0">
                <a:solidFill>
                  <a:srgbClr val="FF0000"/>
                </a:solidFill>
              </a:rPr>
              <a:t>right to use power</a:t>
            </a:r>
            <a:r>
              <a:rPr lang="en-US" dirty="0" smtClean="0"/>
              <a:t>) due to  the positions they hold, even without support of the majority. </a:t>
            </a:r>
            <a:r>
              <a:rPr lang="en-US" dirty="0" smtClean="0">
                <a:solidFill>
                  <a:srgbClr val="FF0000"/>
                </a:solidFill>
              </a:rPr>
              <a:t>Government officials have to make unpopular decisions for the good of the nation </a:t>
            </a:r>
            <a:r>
              <a:rPr lang="en-US" dirty="0" smtClean="0"/>
              <a:t>(in their opinion...)</a:t>
            </a:r>
          </a:p>
          <a:p>
            <a:endParaRPr lang="en-US" sz="1000" dirty="0"/>
          </a:p>
          <a:p>
            <a:pPr lvl="1"/>
            <a:r>
              <a:rPr lang="en-US" dirty="0" smtClean="0"/>
              <a:t>Ex. Pres. Obama using air strikes in Libya in 2011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Ex. New York Court of Appeals striking down capital punishment laws in NYS because of how it was written, despite a majority of New Yorkers who supported the death penalty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Constitutional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/>
          <a:lstStyle/>
          <a:p>
            <a:r>
              <a:rPr lang="en-US" dirty="0" smtClean="0"/>
              <a:t>Def. </a:t>
            </a:r>
            <a:r>
              <a:rPr lang="en-US" dirty="0" smtClean="0">
                <a:solidFill>
                  <a:srgbClr val="FF0000"/>
                </a:solidFill>
              </a:rPr>
              <a:t>The idea that there are lawful limits on the power of government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Constitutions and laws limit the power of democracy to prevent a </a:t>
            </a:r>
            <a:r>
              <a:rPr lang="en-US" dirty="0" smtClean="0">
                <a:solidFill>
                  <a:srgbClr val="FF0000"/>
                </a:solidFill>
              </a:rPr>
              <a:t>“tyranny of the majority”</a:t>
            </a:r>
            <a:r>
              <a:rPr lang="en-US" dirty="0" smtClean="0"/>
              <a:t> where the rights of the minority are trampled by majority rule.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724399"/>
            <a:ext cx="2190750" cy="212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1874"/>
            <a:ext cx="19907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5032861"/>
            <a:ext cx="23526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169"/>
            <a:ext cx="1565031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776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Politics and Political Thinking</vt:lpstr>
      <vt:lpstr>What is Politics?</vt:lpstr>
      <vt:lpstr>Power</vt:lpstr>
      <vt:lpstr>Determinants of Power</vt:lpstr>
      <vt:lpstr>Democracy</vt:lpstr>
      <vt:lpstr>Majoritarianism</vt:lpstr>
      <vt:lpstr>Pluralism</vt:lpstr>
      <vt:lpstr>Authority</vt:lpstr>
      <vt:lpstr>A Constitutional System</vt:lpstr>
      <vt:lpstr>Examples of Constitutionalism</vt:lpstr>
      <vt:lpstr>Free-Market System</vt:lpstr>
      <vt:lpstr>Evolution of the U.S. Free Market</vt:lpstr>
      <vt:lpstr>Free Market cont. </vt:lpstr>
      <vt:lpstr>Corporate Power and Elitism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and Political Thinking</dc:title>
  <dc:creator>Wilson, Evan A</dc:creator>
  <cp:lastModifiedBy>Wilson, Evan A</cp:lastModifiedBy>
  <cp:revision>44</cp:revision>
  <dcterms:created xsi:type="dcterms:W3CDTF">2006-08-16T00:00:00Z</dcterms:created>
  <dcterms:modified xsi:type="dcterms:W3CDTF">2014-09-17T20:33:18Z</dcterms:modified>
</cp:coreProperties>
</file>