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74" r:id="rId13"/>
    <p:sldId id="268" r:id="rId14"/>
    <p:sldId id="275" r:id="rId15"/>
    <p:sldId id="270" r:id="rId16"/>
    <p:sldId id="271" r:id="rId17"/>
    <p:sldId id="272" r:id="rId18"/>
    <p:sldId id="273" r:id="rId19"/>
  </p:sldIdLst>
  <p:sldSz cx="9144000" cy="5143500" type="screen16x9"/>
  <p:notesSz cx="6858000" cy="9144000"/>
  <p:embeddedFontLst>
    <p:embeddedFont>
      <p:font typeface="Roboto"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96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89d5ff73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89d5ff73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 Executive Summary to colleagues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89d5ff73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89d5ff73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89d5ff73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89d5ff73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f21d6da8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f21d6da8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Admin and counselor</a:t>
            </a:r>
            <a:r>
              <a:rPr lang="en-US" baseline="0" dirty="0" smtClean="0"/>
              <a:t> relationship is crucial. Working and meeting regularly as a team improved outcomes for students.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f21d6da8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f21d6da8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f21d6da8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f21d6da8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89d5ff73f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89d5ff73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ef2ac66f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ef2ac66f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89d5ff7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89d5ff7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89d5ff7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89d5ff7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Provide chart with high versus low performing school counselors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89d5ff73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89d5ff73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89d5ff73f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89d5ff73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ef2ac66f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ef2ac66f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To meet the vision and mission of our department, we must Focus on Tier I, 2 and 3 levels.This will help increase outcomes for students. Counselors should spend most time on on tier I activities where most students are impacted.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89d5ff73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589d5ff73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100(j). There must be a comprehensive school counseling program for all students in grades K - 12.</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a:t>Counselors must complete an annual individual progress review for students in grades 6 -12. The review can include but not limited to academics, attendance, behavior and goal setting.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a:t>Part 80 &amp; Part 52.21 Requirements colleges and students must uphold when pursuing a degree in School Counseling</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ef2ac66f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ef2ac66f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rcsdk12.org/Domain/74"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Role of a School Counselor</a:t>
            </a:r>
            <a:endParaRPr dirty="0"/>
          </a:p>
        </p:txBody>
      </p:sp>
      <p:sp>
        <p:nvSpPr>
          <p:cNvPr id="86" name="Google Shape;86;p13"/>
          <p:cNvSpPr txBox="1">
            <a:spLocks noGrp="1"/>
          </p:cNvSpPr>
          <p:nvPr>
            <p:ph type="subTitle" idx="1"/>
          </p:nvPr>
        </p:nvSpPr>
        <p:spPr>
          <a:xfrm>
            <a:off x="311700" y="3068900"/>
            <a:ext cx="8520600" cy="104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 your average Guidance Counselor, We are School Counselors.</a:t>
            </a:r>
            <a:endParaRPr dirty="0"/>
          </a:p>
          <a:p>
            <a:pPr marL="0" lvl="0" indent="0" algn="l" rtl="0">
              <a:spcBef>
                <a:spcPts val="0"/>
              </a:spcBef>
              <a:spcAft>
                <a:spcPts val="0"/>
              </a:spcAft>
              <a:buNone/>
            </a:pPr>
            <a:r>
              <a:rPr lang="en"/>
              <a:t>“Every Child Deserves A School Counselor”</a:t>
            </a:r>
            <a:endParaRPr dirty="0"/>
          </a:p>
        </p:txBody>
      </p:sp>
      <p:pic>
        <p:nvPicPr>
          <p:cNvPr id="4" name="Picture 3" descr="RCSD_logo"/>
          <p:cNvPicPr/>
          <p:nvPr/>
        </p:nvPicPr>
        <p:blipFill>
          <a:blip r:embed="rId3">
            <a:extLst>
              <a:ext uri="{28A0092B-C50C-407E-A947-70E740481C1C}">
                <a14:useLocalDpi xmlns:a14="http://schemas.microsoft.com/office/drawing/2010/main" val="0"/>
              </a:ext>
            </a:extLst>
          </a:blip>
          <a:srcRect/>
          <a:stretch>
            <a:fillRect/>
          </a:stretch>
        </p:blipFill>
        <p:spPr bwMode="auto">
          <a:xfrm>
            <a:off x="256292" y="184924"/>
            <a:ext cx="929640" cy="952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Comprehensive School Counseling Plan</a:t>
            </a:r>
            <a:endParaRPr dirty="0"/>
          </a:p>
        </p:txBody>
      </p:sp>
      <p:sp>
        <p:nvSpPr>
          <p:cNvPr id="142" name="Google Shape;142;p2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t>Per NYS Mandate:</a:t>
            </a:r>
            <a:endParaRPr sz="1400" b="1" dirty="0"/>
          </a:p>
          <a:p>
            <a:pPr marL="457200" lvl="0" indent="-317500" algn="l" rtl="0">
              <a:spcBef>
                <a:spcPts val="1600"/>
              </a:spcBef>
              <a:spcAft>
                <a:spcPts val="0"/>
              </a:spcAft>
              <a:buSzPts val="1400"/>
              <a:buChar char="★"/>
            </a:pPr>
            <a:r>
              <a:rPr lang="en" sz="1600" dirty="0">
                <a:latin typeface="Calibri" panose="020F0502020204030204" pitchFamily="34" charset="0"/>
                <a:cs typeface="Calibri" panose="020F0502020204030204" pitchFamily="34" charset="0"/>
              </a:rPr>
              <a:t>Each school district must create a comprehensive school counseling plan aligned with ASCA and NYS standards. (policy adopted in July 2017).</a:t>
            </a:r>
            <a:endParaRPr sz="1600"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 sz="1600" dirty="0">
                <a:latin typeface="Calibri" panose="020F0502020204030204" pitchFamily="34" charset="0"/>
                <a:cs typeface="Calibri" panose="020F0502020204030204" pitchFamily="34" charset="0"/>
              </a:rPr>
              <a:t>Plans must be completed, presented to the Board and available on district website by September 2019.</a:t>
            </a:r>
            <a:endParaRPr sz="1600"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 sz="1600" dirty="0">
                <a:latin typeface="Calibri" panose="020F0502020204030204" pitchFamily="34" charset="0"/>
                <a:cs typeface="Calibri" panose="020F0502020204030204" pitchFamily="34" charset="0"/>
              </a:rPr>
              <a:t>Plans are utilized by all counselors to streamline duties and provide more consistency across the district.</a:t>
            </a:r>
            <a:endParaRPr sz="1600" dirty="0">
              <a:latin typeface="Calibri" panose="020F0502020204030204" pitchFamily="34" charset="0"/>
              <a:cs typeface="Calibri" panose="020F0502020204030204" pitchFamily="34" charset="0"/>
            </a:endParaRPr>
          </a:p>
          <a:p>
            <a:pPr marL="457200" lvl="0" indent="-342900" algn="l" rtl="0">
              <a:spcBef>
                <a:spcPts val="0"/>
              </a:spcBef>
              <a:spcAft>
                <a:spcPts val="0"/>
              </a:spcAft>
              <a:buSzPts val="1800"/>
              <a:buChar char="★"/>
            </a:pPr>
            <a:r>
              <a:rPr lang="en" sz="1600" dirty="0">
                <a:latin typeface="Calibri" panose="020F0502020204030204" pitchFamily="34" charset="0"/>
                <a:cs typeface="Calibri" panose="020F0502020204030204" pitchFamily="34" charset="0"/>
              </a:rPr>
              <a:t>Plan includes using the village approach to meet the needs of all students. </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RCSD Comprehensive School Counseling Plan</a:t>
            </a:r>
            <a:endParaRPr dirty="0"/>
          </a:p>
        </p:txBody>
      </p:sp>
      <p:sp>
        <p:nvSpPr>
          <p:cNvPr id="148" name="Google Shape;148;p2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dirty="0">
                <a:latin typeface="Calibri" panose="020F0502020204030204" pitchFamily="34" charset="0"/>
                <a:cs typeface="Calibri" panose="020F0502020204030204" pitchFamily="34" charset="0"/>
              </a:rPr>
              <a:t>The plan will include:</a:t>
            </a:r>
            <a:endParaRPr sz="1600" b="1" dirty="0">
              <a:latin typeface="Calibri" panose="020F0502020204030204" pitchFamily="34" charset="0"/>
              <a:cs typeface="Calibri" panose="020F0502020204030204" pitchFamily="34" charset="0"/>
            </a:endParaRPr>
          </a:p>
          <a:p>
            <a:pPr marL="285750" lvl="0" indent="-285750" algn="l" rtl="0">
              <a:spcBef>
                <a:spcPts val="1600"/>
              </a:spcBef>
              <a:spcAft>
                <a:spcPts val="0"/>
              </a:spcAft>
              <a:buFont typeface="Wingdings" panose="05000000000000000000" pitchFamily="2" charset="2"/>
              <a:buChar char="v"/>
            </a:pPr>
            <a:r>
              <a:rPr lang="en" sz="1600" dirty="0">
                <a:latin typeface="Calibri" panose="020F0502020204030204" pitchFamily="34" charset="0"/>
                <a:cs typeface="Calibri" panose="020F0502020204030204" pitchFamily="34" charset="0"/>
              </a:rPr>
              <a:t>RCSD School Counseling Mission and Vision.</a:t>
            </a:r>
            <a:endParaRPr sz="1600" dirty="0">
              <a:latin typeface="Calibri" panose="020F0502020204030204" pitchFamily="34" charset="0"/>
              <a:cs typeface="Calibri" panose="020F0502020204030204" pitchFamily="34" charset="0"/>
            </a:endParaRPr>
          </a:p>
          <a:p>
            <a:pPr marL="285750" lvl="0" indent="-285750" algn="l" rtl="0">
              <a:spcBef>
                <a:spcPts val="1600"/>
              </a:spcBef>
              <a:spcAft>
                <a:spcPts val="0"/>
              </a:spcAft>
              <a:buFont typeface="Wingdings" panose="05000000000000000000" pitchFamily="2" charset="2"/>
              <a:buChar char="v"/>
            </a:pPr>
            <a:r>
              <a:rPr lang="en" sz="1600" dirty="0">
                <a:latin typeface="Calibri" panose="020F0502020204030204" pitchFamily="34" charset="0"/>
                <a:cs typeface="Calibri" panose="020F0502020204030204" pitchFamily="34" charset="0"/>
              </a:rPr>
              <a:t>Role and Responsibility of a School Counselor.</a:t>
            </a:r>
            <a:endParaRPr sz="1600" dirty="0">
              <a:latin typeface="Calibri" panose="020F0502020204030204" pitchFamily="34" charset="0"/>
              <a:cs typeface="Calibri" panose="020F0502020204030204" pitchFamily="34" charset="0"/>
            </a:endParaRPr>
          </a:p>
          <a:p>
            <a:pPr marL="285750" lvl="0" indent="-285750" algn="l" rtl="0">
              <a:spcBef>
                <a:spcPts val="1600"/>
              </a:spcBef>
              <a:spcAft>
                <a:spcPts val="0"/>
              </a:spcAft>
              <a:buFont typeface="Wingdings" panose="05000000000000000000" pitchFamily="2" charset="2"/>
              <a:buChar char="v"/>
            </a:pPr>
            <a:r>
              <a:rPr lang="en" sz="1600" dirty="0">
                <a:latin typeface="Calibri" panose="020F0502020204030204" pitchFamily="34" charset="0"/>
                <a:cs typeface="Calibri" panose="020F0502020204030204" pitchFamily="34" charset="0"/>
              </a:rPr>
              <a:t>A calendar of grade specific activities and duties aligned with ASCA.</a:t>
            </a:r>
            <a:endParaRPr sz="1600" dirty="0">
              <a:latin typeface="Calibri" panose="020F0502020204030204" pitchFamily="34" charset="0"/>
              <a:cs typeface="Calibri" panose="020F0502020204030204" pitchFamily="34" charset="0"/>
            </a:endParaRPr>
          </a:p>
          <a:p>
            <a:pPr marL="0" lvl="0" indent="0" algn="l" rtl="0">
              <a:spcBef>
                <a:spcPts val="1600"/>
              </a:spcBef>
              <a:spcAft>
                <a:spcPts val="1600"/>
              </a:spcAft>
              <a:buNone/>
            </a:pPr>
            <a:r>
              <a:rPr lang="en" sz="1600" dirty="0">
                <a:latin typeface="Calibri" panose="020F0502020204030204" pitchFamily="34" charset="0"/>
                <a:cs typeface="Calibri" panose="020F0502020204030204" pitchFamily="34" charset="0"/>
              </a:rPr>
              <a:t>*This is a living document and can be modified throughout the year to fit the needs of students. </a:t>
            </a:r>
            <a:endParaRPr sz="1600" dirty="0">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80" y="410000"/>
            <a:ext cx="8923994" cy="951286"/>
          </a:xfrm>
        </p:spPr>
        <p:txBody>
          <a:bodyPr/>
          <a:lstStyle/>
          <a:p>
            <a:r>
              <a:rPr lang="en" dirty="0"/>
              <a:t>Benefit of RCSD Comprehensive School Counselor Plan: Students</a:t>
            </a:r>
            <a:endParaRPr lang="en-US" dirty="0"/>
          </a:p>
        </p:txBody>
      </p:sp>
      <p:sp>
        <p:nvSpPr>
          <p:cNvPr id="3" name="Text Placeholder 2"/>
          <p:cNvSpPr>
            <a:spLocks noGrp="1"/>
          </p:cNvSpPr>
          <p:nvPr>
            <p:ph type="body" idx="1"/>
          </p:nvPr>
        </p:nvSpPr>
        <p:spPr>
          <a:xfrm>
            <a:off x="311700" y="1361286"/>
            <a:ext cx="3999900" cy="3623225"/>
          </a:xfrm>
        </p:spPr>
        <p:txBody>
          <a:bodyPr/>
          <a:lstStyle/>
          <a:p>
            <a:pPr marL="285750" indent="-285750">
              <a:buFont typeface="Wingdings" panose="05000000000000000000" pitchFamily="2" charset="2"/>
              <a:buChar char="v"/>
            </a:pPr>
            <a:r>
              <a:rPr lang="en-US" dirty="0">
                <a:solidFill>
                  <a:srgbClr val="000000"/>
                </a:solidFill>
                <a:latin typeface="Calibri" panose="020F0502020204030204" pitchFamily="34" charset="0"/>
                <a:ea typeface="Arial"/>
                <a:cs typeface="Arial"/>
                <a:sym typeface="Arial"/>
              </a:rPr>
              <a:t>Prepares students for the challenges of the 21</a:t>
            </a:r>
            <a:r>
              <a:rPr lang="en-US" baseline="30000" dirty="0">
                <a:solidFill>
                  <a:srgbClr val="000000"/>
                </a:solidFill>
                <a:latin typeface="Calibri" panose="020F0502020204030204" pitchFamily="34" charset="0"/>
                <a:ea typeface="Arial"/>
                <a:cs typeface="Arial"/>
                <a:sym typeface="Arial"/>
              </a:rPr>
              <a:t>st</a:t>
            </a:r>
            <a:r>
              <a:rPr lang="en-US" dirty="0">
                <a:solidFill>
                  <a:srgbClr val="000000"/>
                </a:solidFill>
                <a:latin typeface="Calibri" panose="020F0502020204030204" pitchFamily="34" charset="0"/>
                <a:ea typeface="Arial"/>
                <a:cs typeface="Arial"/>
                <a:sym typeface="Arial"/>
              </a:rPr>
              <a:t> century by acquiring knowledge and skills in academic, career and personal/social development.</a:t>
            </a:r>
          </a:p>
          <a:p>
            <a:pPr marL="285750" indent="-285750">
              <a:spcBef>
                <a:spcPts val="1600"/>
              </a:spcBef>
              <a:buFont typeface="Wingdings" panose="05000000000000000000" pitchFamily="2" charset="2"/>
              <a:buChar char="v"/>
            </a:pPr>
            <a:r>
              <a:rPr lang="en-US" dirty="0" smtClean="0">
                <a:solidFill>
                  <a:srgbClr val="000000"/>
                </a:solidFill>
                <a:latin typeface="Calibri" panose="020F0502020204030204" pitchFamily="34" charset="0"/>
                <a:ea typeface="Arial"/>
                <a:cs typeface="Arial"/>
                <a:sym typeface="Arial"/>
              </a:rPr>
              <a:t>Connects </a:t>
            </a:r>
            <a:r>
              <a:rPr lang="en-US" dirty="0">
                <a:solidFill>
                  <a:srgbClr val="000000"/>
                </a:solidFill>
                <a:latin typeface="Calibri" panose="020F0502020204030204" pitchFamily="34" charset="0"/>
                <a:ea typeface="Arial"/>
                <a:cs typeface="Arial"/>
                <a:sym typeface="Arial"/>
              </a:rPr>
              <a:t>the educational program to future success.</a:t>
            </a:r>
          </a:p>
          <a:p>
            <a:pPr marL="285750" indent="-285750">
              <a:spcBef>
                <a:spcPts val="1600"/>
              </a:spcBef>
              <a:buFont typeface="Wingdings" panose="05000000000000000000" pitchFamily="2" charset="2"/>
              <a:buChar char="v"/>
            </a:pPr>
            <a:r>
              <a:rPr lang="en-US" dirty="0" smtClean="0">
                <a:solidFill>
                  <a:srgbClr val="000000"/>
                </a:solidFill>
                <a:latin typeface="Calibri" panose="020F0502020204030204" pitchFamily="34" charset="0"/>
                <a:ea typeface="Arial"/>
                <a:cs typeface="Arial"/>
                <a:sym typeface="Arial"/>
              </a:rPr>
              <a:t>Facilitates </a:t>
            </a:r>
            <a:r>
              <a:rPr lang="en-US" dirty="0">
                <a:solidFill>
                  <a:srgbClr val="000000"/>
                </a:solidFill>
                <a:latin typeface="Calibri" panose="020F0502020204030204" pitchFamily="34" charset="0"/>
                <a:ea typeface="Arial"/>
                <a:cs typeface="Arial"/>
                <a:sym typeface="Arial"/>
              </a:rPr>
              <a:t>career exploration and development.</a:t>
            </a:r>
          </a:p>
          <a:p>
            <a:pPr marL="285750" indent="-285750">
              <a:spcBef>
                <a:spcPts val="1600"/>
              </a:spcBef>
              <a:buFont typeface="Wingdings" panose="05000000000000000000" pitchFamily="2" charset="2"/>
              <a:buChar char="v"/>
            </a:pPr>
            <a:r>
              <a:rPr lang="en-US" dirty="0" smtClean="0">
                <a:solidFill>
                  <a:srgbClr val="000000"/>
                </a:solidFill>
                <a:latin typeface="Calibri" panose="020F0502020204030204" pitchFamily="34" charset="0"/>
                <a:ea typeface="Arial"/>
                <a:cs typeface="Arial"/>
                <a:sym typeface="Arial"/>
              </a:rPr>
              <a:t>Develops </a:t>
            </a:r>
            <a:r>
              <a:rPr lang="en-US" dirty="0">
                <a:solidFill>
                  <a:srgbClr val="000000"/>
                </a:solidFill>
                <a:latin typeface="Calibri" panose="020F0502020204030204" pitchFamily="34" charset="0"/>
                <a:ea typeface="Arial"/>
                <a:cs typeface="Arial"/>
                <a:sym typeface="Arial"/>
              </a:rPr>
              <a:t>decision making and problem solving.</a:t>
            </a:r>
          </a:p>
          <a:p>
            <a:pPr marL="285750" indent="-285750">
              <a:spcBef>
                <a:spcPts val="1600"/>
              </a:spcBef>
              <a:buFont typeface="Wingdings" panose="05000000000000000000" pitchFamily="2" charset="2"/>
              <a:buChar char="v"/>
            </a:pPr>
            <a:r>
              <a:rPr lang="en-US" dirty="0" smtClean="0">
                <a:solidFill>
                  <a:srgbClr val="000000"/>
                </a:solidFill>
                <a:latin typeface="Calibri" panose="020F0502020204030204" pitchFamily="34" charset="0"/>
                <a:ea typeface="Arial"/>
                <a:cs typeface="Arial"/>
                <a:sym typeface="Arial"/>
              </a:rPr>
              <a:t>Assists </a:t>
            </a:r>
            <a:r>
              <a:rPr lang="en-US" dirty="0">
                <a:solidFill>
                  <a:srgbClr val="000000"/>
                </a:solidFill>
                <a:latin typeface="Calibri" panose="020F0502020204030204" pitchFamily="34" charset="0"/>
                <a:ea typeface="Arial"/>
                <a:cs typeface="Arial"/>
                <a:sym typeface="Arial"/>
              </a:rPr>
              <a:t>in acquiring knowledge of self and others</a:t>
            </a:r>
          </a:p>
          <a:p>
            <a:pPr marL="285750" indent="-285750">
              <a:spcBef>
                <a:spcPts val="1600"/>
              </a:spcBef>
              <a:buFont typeface="Wingdings" panose="05000000000000000000" pitchFamily="2" charset="2"/>
              <a:buChar char="v"/>
            </a:pPr>
            <a:r>
              <a:rPr lang="en-US" dirty="0" smtClean="0">
                <a:solidFill>
                  <a:srgbClr val="000000"/>
                </a:solidFill>
                <a:latin typeface="Calibri" panose="020F0502020204030204" pitchFamily="34" charset="0"/>
                <a:ea typeface="Arial"/>
                <a:cs typeface="Arial"/>
                <a:sym typeface="Arial"/>
              </a:rPr>
              <a:t>Enhances </a:t>
            </a:r>
            <a:r>
              <a:rPr lang="en-US" dirty="0">
                <a:solidFill>
                  <a:srgbClr val="000000"/>
                </a:solidFill>
                <a:latin typeface="Calibri" panose="020F0502020204030204" pitchFamily="34" charset="0"/>
                <a:ea typeface="Arial"/>
                <a:cs typeface="Arial"/>
                <a:sym typeface="Arial"/>
              </a:rPr>
              <a:t>personal-social development.</a:t>
            </a:r>
          </a:p>
          <a:p>
            <a:endParaRPr lang="en-US" dirty="0"/>
          </a:p>
        </p:txBody>
      </p:sp>
      <p:sp>
        <p:nvSpPr>
          <p:cNvPr id="4" name="Text Placeholder 3"/>
          <p:cNvSpPr>
            <a:spLocks noGrp="1"/>
          </p:cNvSpPr>
          <p:nvPr>
            <p:ph type="body" idx="2"/>
          </p:nvPr>
        </p:nvSpPr>
        <p:spPr>
          <a:xfrm>
            <a:off x="4832400" y="1229974"/>
            <a:ext cx="3999900" cy="3678909"/>
          </a:xfrm>
        </p:spPr>
        <p:txBody>
          <a:bodyPr/>
          <a:lstStyle/>
          <a:p>
            <a:pPr marL="285750" lvl="0" indent="-285750">
              <a:buFont typeface="Wingdings" panose="05000000000000000000" pitchFamily="2" charset="2"/>
              <a:buChar char="v"/>
            </a:pPr>
            <a:r>
              <a:rPr lang="en-US" dirty="0">
                <a:solidFill>
                  <a:srgbClr val="000000"/>
                </a:solidFill>
                <a:latin typeface="Calibri" panose="020F0502020204030204" pitchFamily="34" charset="0"/>
                <a:ea typeface="Arial"/>
                <a:cs typeface="Arial"/>
                <a:sym typeface="Arial"/>
              </a:rPr>
              <a:t>Assist in developing effective interpersonal relationship skills.</a:t>
            </a:r>
          </a:p>
          <a:p>
            <a:pPr marL="285750" lvl="0" indent="-285750">
              <a:spcBef>
                <a:spcPts val="1600"/>
              </a:spcBef>
              <a:buFont typeface="Wingdings" panose="05000000000000000000" pitchFamily="2" charset="2"/>
              <a:buChar char="v"/>
            </a:pPr>
            <a:r>
              <a:rPr lang="en-US" dirty="0" smtClean="0">
                <a:solidFill>
                  <a:srgbClr val="000000"/>
                </a:solidFill>
                <a:latin typeface="Calibri" panose="020F0502020204030204" pitchFamily="34" charset="0"/>
                <a:ea typeface="Arial"/>
                <a:cs typeface="Arial"/>
                <a:sym typeface="Arial"/>
              </a:rPr>
              <a:t>Broadens </a:t>
            </a:r>
            <a:r>
              <a:rPr lang="en-US" dirty="0">
                <a:solidFill>
                  <a:srgbClr val="000000"/>
                </a:solidFill>
                <a:latin typeface="Calibri" panose="020F0502020204030204" pitchFamily="34" charset="0"/>
                <a:ea typeface="Arial"/>
                <a:cs typeface="Arial"/>
                <a:sym typeface="Arial"/>
              </a:rPr>
              <a:t>knowledge of our changing world.</a:t>
            </a:r>
          </a:p>
          <a:p>
            <a:pPr marL="285750" lvl="0" indent="-285750">
              <a:spcBef>
                <a:spcPts val="1600"/>
              </a:spcBef>
              <a:buFont typeface="Wingdings" panose="05000000000000000000" pitchFamily="2" charset="2"/>
              <a:buChar char="v"/>
            </a:pPr>
            <a:r>
              <a:rPr lang="en-US" dirty="0" smtClean="0">
                <a:solidFill>
                  <a:srgbClr val="000000"/>
                </a:solidFill>
                <a:latin typeface="Calibri" panose="020F0502020204030204" pitchFamily="34" charset="0"/>
                <a:ea typeface="Arial"/>
                <a:cs typeface="Arial"/>
                <a:sym typeface="Arial"/>
              </a:rPr>
              <a:t>Guarantees </a:t>
            </a:r>
            <a:r>
              <a:rPr lang="en-US" dirty="0">
                <a:solidFill>
                  <a:srgbClr val="000000"/>
                </a:solidFill>
                <a:latin typeface="Calibri" panose="020F0502020204030204" pitchFamily="34" charset="0"/>
                <a:ea typeface="Arial"/>
                <a:cs typeface="Arial"/>
                <a:sym typeface="Arial"/>
              </a:rPr>
              <a:t>school counseling serves to every student.</a:t>
            </a:r>
          </a:p>
          <a:p>
            <a:pPr marL="285750" lvl="0" indent="-285750">
              <a:spcBef>
                <a:spcPts val="1600"/>
              </a:spcBef>
              <a:buFont typeface="Wingdings" panose="05000000000000000000" pitchFamily="2" charset="2"/>
              <a:buChar char="v"/>
            </a:pPr>
            <a:r>
              <a:rPr lang="en-US" dirty="0" smtClean="0">
                <a:solidFill>
                  <a:srgbClr val="000000"/>
                </a:solidFill>
                <a:latin typeface="Calibri" panose="020F0502020204030204" pitchFamily="34" charset="0"/>
                <a:ea typeface="Arial"/>
                <a:cs typeface="Arial"/>
                <a:sym typeface="Arial"/>
              </a:rPr>
              <a:t>Increases </a:t>
            </a:r>
            <a:r>
              <a:rPr lang="en-US" dirty="0">
                <a:solidFill>
                  <a:srgbClr val="000000"/>
                </a:solidFill>
                <a:latin typeface="Calibri" panose="020F0502020204030204" pitchFamily="34" charset="0"/>
                <a:ea typeface="Arial"/>
                <a:cs typeface="Arial"/>
                <a:sym typeface="Arial"/>
              </a:rPr>
              <a:t>the opportunity for counselor-student </a:t>
            </a:r>
            <a:r>
              <a:rPr lang="en-US" dirty="0" smtClean="0">
                <a:solidFill>
                  <a:srgbClr val="000000"/>
                </a:solidFill>
                <a:latin typeface="Calibri" panose="020F0502020204030204" pitchFamily="34" charset="0"/>
                <a:ea typeface="Arial"/>
                <a:cs typeface="Arial"/>
                <a:sym typeface="Arial"/>
              </a:rPr>
              <a:t>interaction</a:t>
            </a:r>
            <a:endParaRPr lang="en-US" dirty="0">
              <a:solidFill>
                <a:srgbClr val="000000"/>
              </a:solidFill>
              <a:latin typeface="Calibri" panose="020F0502020204030204" pitchFamily="34" charset="0"/>
              <a:ea typeface="Arial"/>
              <a:cs typeface="Arial"/>
              <a:sym typeface="Arial"/>
            </a:endParaRPr>
          </a:p>
          <a:p>
            <a:pPr marL="285750" lvl="0" indent="-285750">
              <a:spcBef>
                <a:spcPts val="1600"/>
              </a:spcBef>
              <a:buFont typeface="Wingdings" panose="05000000000000000000" pitchFamily="2" charset="2"/>
              <a:buChar char="v"/>
            </a:pPr>
            <a:r>
              <a:rPr lang="en-US" dirty="0" smtClean="0">
                <a:solidFill>
                  <a:srgbClr val="000000"/>
                </a:solidFill>
                <a:latin typeface="Calibri" panose="020F0502020204030204" pitchFamily="34" charset="0"/>
                <a:ea typeface="Arial"/>
                <a:cs typeface="Arial"/>
                <a:sym typeface="Arial"/>
              </a:rPr>
              <a:t>Encourages </a:t>
            </a:r>
            <a:r>
              <a:rPr lang="en-US" dirty="0">
                <a:solidFill>
                  <a:srgbClr val="000000"/>
                </a:solidFill>
                <a:latin typeface="Calibri" panose="020F0502020204030204" pitchFamily="34" charset="0"/>
                <a:ea typeface="Arial"/>
                <a:cs typeface="Arial"/>
                <a:sym typeface="Arial"/>
              </a:rPr>
              <a:t>facilitative, cooperative peer interaction.</a:t>
            </a:r>
          </a:p>
          <a:p>
            <a:pPr marL="285750" lvl="0" indent="-285750">
              <a:spcBef>
                <a:spcPts val="1600"/>
              </a:spcBef>
              <a:buFont typeface="Wingdings" panose="05000000000000000000" pitchFamily="2" charset="2"/>
              <a:buChar char="v"/>
            </a:pPr>
            <a:r>
              <a:rPr lang="en-US" dirty="0" smtClean="0">
                <a:solidFill>
                  <a:srgbClr val="000000"/>
                </a:solidFill>
                <a:latin typeface="Calibri" panose="020F0502020204030204" pitchFamily="34" charset="0"/>
                <a:ea typeface="Times New Roman"/>
                <a:cs typeface="Times New Roman"/>
                <a:sym typeface="Times New Roman"/>
              </a:rPr>
              <a:t> </a:t>
            </a:r>
            <a:r>
              <a:rPr lang="en-US" dirty="0" smtClean="0">
                <a:solidFill>
                  <a:srgbClr val="000000"/>
                </a:solidFill>
                <a:latin typeface="Calibri" panose="020F0502020204030204" pitchFamily="34" charset="0"/>
                <a:ea typeface="Arial"/>
                <a:cs typeface="Arial"/>
                <a:sym typeface="Arial"/>
              </a:rPr>
              <a:t>Fosters </a:t>
            </a:r>
            <a:r>
              <a:rPr lang="en-US" dirty="0">
                <a:solidFill>
                  <a:srgbClr val="000000"/>
                </a:solidFill>
                <a:latin typeface="Calibri" panose="020F0502020204030204" pitchFamily="34" charset="0"/>
                <a:ea typeface="Arial"/>
                <a:cs typeface="Arial"/>
                <a:sym typeface="Arial"/>
              </a:rPr>
              <a:t>resiliency factors for students.</a:t>
            </a:r>
          </a:p>
          <a:p>
            <a:endParaRPr lang="en-US" dirty="0"/>
          </a:p>
        </p:txBody>
      </p:sp>
    </p:spTree>
    <p:extLst>
      <p:ext uri="{BB962C8B-B14F-4D97-AF65-F5344CB8AC3E}">
        <p14:creationId xmlns:p14="http://schemas.microsoft.com/office/powerpoint/2010/main" val="2444073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92279" y="410000"/>
            <a:ext cx="9051721" cy="100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Benefits of RCSD Comprehensive School Counseling </a:t>
            </a:r>
            <a:r>
              <a:rPr lang="en" dirty="0" smtClean="0"/>
              <a:t>Plan: Parents</a:t>
            </a:r>
            <a:endParaRPr dirty="0"/>
          </a:p>
        </p:txBody>
      </p:sp>
      <p:sp>
        <p:nvSpPr>
          <p:cNvPr id="160" name="Google Shape;160;p25"/>
          <p:cNvSpPr txBox="1">
            <a:spLocks noGrp="1"/>
          </p:cNvSpPr>
          <p:nvPr>
            <p:ph type="body" idx="1"/>
          </p:nvPr>
        </p:nvSpPr>
        <p:spPr>
          <a:xfrm>
            <a:off x="311700" y="1455350"/>
            <a:ext cx="8520600" cy="31134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v"/>
            </a:pPr>
            <a:r>
              <a:rPr lang="en" sz="1400" dirty="0" smtClean="0">
                <a:solidFill>
                  <a:srgbClr val="000000"/>
                </a:solidFill>
                <a:latin typeface="Calibri" panose="020F0502020204030204" pitchFamily="34" charset="0"/>
                <a:ea typeface="Arial"/>
                <a:cs typeface="Arial"/>
                <a:sym typeface="Arial"/>
              </a:rPr>
              <a:t>Prepares </a:t>
            </a:r>
            <a:r>
              <a:rPr lang="en" sz="1400" dirty="0">
                <a:solidFill>
                  <a:srgbClr val="000000"/>
                </a:solidFill>
                <a:latin typeface="Calibri" panose="020F0502020204030204" pitchFamily="34" charset="0"/>
                <a:ea typeface="Arial"/>
                <a:cs typeface="Arial"/>
                <a:sym typeface="Arial"/>
              </a:rPr>
              <a:t>their children for the challenges of the 21</a:t>
            </a:r>
            <a:r>
              <a:rPr lang="en" sz="1400" baseline="30000" dirty="0">
                <a:solidFill>
                  <a:srgbClr val="000000"/>
                </a:solidFill>
                <a:latin typeface="Calibri" panose="020F0502020204030204" pitchFamily="34" charset="0"/>
                <a:ea typeface="Arial"/>
                <a:cs typeface="Arial"/>
                <a:sym typeface="Arial"/>
              </a:rPr>
              <a:t>st</a:t>
            </a:r>
            <a:r>
              <a:rPr lang="en" sz="1400" dirty="0">
                <a:solidFill>
                  <a:srgbClr val="000000"/>
                </a:solidFill>
                <a:latin typeface="Calibri" panose="020F0502020204030204" pitchFamily="34" charset="0"/>
                <a:ea typeface="Arial"/>
                <a:cs typeface="Arial"/>
                <a:sym typeface="Arial"/>
              </a:rPr>
              <a:t> century through academic, career and personal/social development.</a:t>
            </a:r>
            <a:endParaRPr sz="1400" dirty="0">
              <a:solidFill>
                <a:srgbClr val="000000"/>
              </a:solidFill>
              <a:latin typeface="Calibri" panose="020F0502020204030204" pitchFamily="34" charset="0"/>
              <a:ea typeface="Arial"/>
              <a:cs typeface="Arial"/>
              <a:sym typeface="Arial"/>
            </a:endParaRPr>
          </a:p>
          <a:p>
            <a:pPr marL="285750" lvl="0" indent="-285750" algn="l" rtl="0">
              <a:spcBef>
                <a:spcPts val="1600"/>
              </a:spcBef>
              <a:spcAft>
                <a:spcPts val="0"/>
              </a:spcAft>
              <a:buFont typeface="Wingdings" panose="05000000000000000000" pitchFamily="2" charset="2"/>
              <a:buChar char="v"/>
            </a:pPr>
            <a:r>
              <a:rPr lang="en" sz="1400" dirty="0" smtClean="0">
                <a:solidFill>
                  <a:srgbClr val="000000"/>
                </a:solidFill>
                <a:latin typeface="Calibri" panose="020F0502020204030204" pitchFamily="34" charset="0"/>
                <a:ea typeface="Times New Roman"/>
                <a:cs typeface="Times New Roman"/>
                <a:sym typeface="Times New Roman"/>
              </a:rPr>
              <a:t> </a:t>
            </a:r>
            <a:r>
              <a:rPr lang="en" sz="1400" dirty="0">
                <a:solidFill>
                  <a:srgbClr val="000000"/>
                </a:solidFill>
                <a:latin typeface="Calibri" panose="020F0502020204030204" pitchFamily="34" charset="0"/>
                <a:ea typeface="Arial"/>
                <a:cs typeface="Arial"/>
                <a:sym typeface="Arial"/>
              </a:rPr>
              <a:t>Provides support parents in advocating for their child’s academic, career, and personal/social development.</a:t>
            </a:r>
            <a:endParaRPr sz="1400" dirty="0">
              <a:solidFill>
                <a:srgbClr val="000000"/>
              </a:solidFill>
              <a:latin typeface="Calibri" panose="020F0502020204030204" pitchFamily="34" charset="0"/>
              <a:ea typeface="Arial"/>
              <a:cs typeface="Arial"/>
              <a:sym typeface="Arial"/>
            </a:endParaRPr>
          </a:p>
          <a:p>
            <a:pPr marL="285750" lvl="0" indent="-285750" algn="l" rtl="0">
              <a:spcBef>
                <a:spcPts val="1600"/>
              </a:spcBef>
              <a:spcAft>
                <a:spcPts val="0"/>
              </a:spcAft>
              <a:buFont typeface="Wingdings" panose="05000000000000000000" pitchFamily="2" charset="2"/>
              <a:buChar char="v"/>
            </a:pPr>
            <a:r>
              <a:rPr lang="en" sz="1400" dirty="0">
                <a:solidFill>
                  <a:srgbClr val="000000"/>
                </a:solidFill>
                <a:latin typeface="Calibri" panose="020F0502020204030204" pitchFamily="34" charset="0"/>
                <a:ea typeface="Arial"/>
                <a:cs typeface="Arial"/>
                <a:sym typeface="Arial"/>
              </a:rPr>
              <a:t> </a:t>
            </a:r>
            <a:r>
              <a:rPr lang="en" sz="1400" dirty="0" smtClean="0">
                <a:solidFill>
                  <a:srgbClr val="000000"/>
                </a:solidFill>
                <a:latin typeface="Calibri" panose="020F0502020204030204" pitchFamily="34" charset="0"/>
                <a:ea typeface="Arial"/>
                <a:cs typeface="Arial"/>
                <a:sym typeface="Arial"/>
              </a:rPr>
              <a:t>Develops </a:t>
            </a:r>
            <a:r>
              <a:rPr lang="en" sz="1400" dirty="0">
                <a:solidFill>
                  <a:srgbClr val="000000"/>
                </a:solidFill>
                <a:latin typeface="Calibri" panose="020F0502020204030204" pitchFamily="34" charset="0"/>
                <a:ea typeface="Arial"/>
                <a:cs typeface="Arial"/>
                <a:sym typeface="Arial"/>
              </a:rPr>
              <a:t>a systematic approach for their child’s long-range planning and learning.</a:t>
            </a:r>
            <a:endParaRPr sz="1400" dirty="0">
              <a:solidFill>
                <a:srgbClr val="000000"/>
              </a:solidFill>
              <a:latin typeface="Calibri" panose="020F0502020204030204" pitchFamily="34" charset="0"/>
              <a:ea typeface="Arial"/>
              <a:cs typeface="Arial"/>
              <a:sym typeface="Arial"/>
            </a:endParaRPr>
          </a:p>
          <a:p>
            <a:pPr marL="285750" lvl="0" indent="-285750" algn="l" rtl="0">
              <a:spcBef>
                <a:spcPts val="1600"/>
              </a:spcBef>
              <a:spcAft>
                <a:spcPts val="0"/>
              </a:spcAft>
              <a:buFont typeface="Wingdings" panose="05000000000000000000" pitchFamily="2" charset="2"/>
              <a:buChar char="v"/>
            </a:pPr>
            <a:r>
              <a:rPr lang="en" sz="1400" dirty="0" smtClean="0">
                <a:solidFill>
                  <a:srgbClr val="000000"/>
                </a:solidFill>
                <a:latin typeface="Calibri" panose="020F0502020204030204" pitchFamily="34" charset="0"/>
                <a:ea typeface="Times New Roman"/>
                <a:cs typeface="Times New Roman"/>
                <a:sym typeface="Times New Roman"/>
              </a:rPr>
              <a:t> </a:t>
            </a:r>
            <a:r>
              <a:rPr lang="en" sz="1400" dirty="0">
                <a:solidFill>
                  <a:srgbClr val="000000"/>
                </a:solidFill>
                <a:latin typeface="Calibri" panose="020F0502020204030204" pitchFamily="34" charset="0"/>
                <a:ea typeface="Arial"/>
                <a:cs typeface="Arial"/>
                <a:sym typeface="Arial"/>
              </a:rPr>
              <a:t>Increases opportunities for parent/school interaction.</a:t>
            </a:r>
            <a:endParaRPr sz="1400" dirty="0">
              <a:solidFill>
                <a:srgbClr val="000000"/>
              </a:solidFill>
              <a:latin typeface="Calibri" panose="020F0502020204030204" pitchFamily="34" charset="0"/>
              <a:ea typeface="Arial"/>
              <a:cs typeface="Arial"/>
              <a:sym typeface="Arial"/>
            </a:endParaRPr>
          </a:p>
          <a:p>
            <a:pPr marL="285750" lvl="0" indent="-285750" algn="l" rtl="0">
              <a:spcBef>
                <a:spcPts val="1600"/>
              </a:spcBef>
              <a:spcAft>
                <a:spcPts val="0"/>
              </a:spcAft>
              <a:buFont typeface="Wingdings" panose="05000000000000000000" pitchFamily="2" charset="2"/>
              <a:buChar char="v"/>
            </a:pPr>
            <a:r>
              <a:rPr lang="en" sz="1400" dirty="0" smtClean="0">
                <a:solidFill>
                  <a:srgbClr val="000000"/>
                </a:solidFill>
                <a:latin typeface="Calibri" panose="020F0502020204030204" pitchFamily="34" charset="0"/>
                <a:ea typeface="Arial"/>
                <a:cs typeface="Arial"/>
                <a:sym typeface="Arial"/>
              </a:rPr>
              <a:t>Enables </a:t>
            </a:r>
            <a:r>
              <a:rPr lang="en" sz="1400" dirty="0">
                <a:solidFill>
                  <a:srgbClr val="000000"/>
                </a:solidFill>
                <a:latin typeface="Calibri" panose="020F0502020204030204" pitchFamily="34" charset="0"/>
                <a:ea typeface="Arial"/>
                <a:cs typeface="Arial"/>
                <a:sym typeface="Arial"/>
              </a:rPr>
              <a:t>parents to access school and community resources</a:t>
            </a:r>
            <a:r>
              <a:rPr lang="en" sz="1400" dirty="0" smtClean="0">
                <a:solidFill>
                  <a:srgbClr val="000000"/>
                </a:solidFill>
                <a:latin typeface="Calibri" panose="020F0502020204030204" pitchFamily="34" charset="0"/>
                <a:ea typeface="Arial"/>
                <a:cs typeface="Arial"/>
                <a:sym typeface="Arial"/>
              </a:rPr>
              <a:t>.</a:t>
            </a:r>
          </a:p>
          <a:p>
            <a:pPr marL="285750" lvl="0" indent="-285750" algn="l" rtl="0">
              <a:spcBef>
                <a:spcPts val="1600"/>
              </a:spcBef>
              <a:spcAft>
                <a:spcPts val="0"/>
              </a:spcAft>
              <a:buFont typeface="Wingdings" panose="05000000000000000000" pitchFamily="2" charset="2"/>
              <a:buChar char="v"/>
            </a:pPr>
            <a:r>
              <a:rPr lang="en" sz="1400" dirty="0" smtClean="0">
                <a:solidFill>
                  <a:srgbClr val="000000"/>
                </a:solidFill>
                <a:latin typeface="Calibri" panose="020F0502020204030204" pitchFamily="34" charset="0"/>
                <a:ea typeface="Arial"/>
                <a:cs typeface="Arial"/>
                <a:sym typeface="Arial"/>
              </a:rPr>
              <a:t>Work as partners in their child’s education. </a:t>
            </a:r>
            <a:endParaRPr sz="1400" dirty="0">
              <a:solidFill>
                <a:srgbClr val="000000"/>
              </a:solidFill>
              <a:latin typeface="Calibri" panose="020F0502020204030204" pitchFamily="34" charset="0"/>
              <a:ea typeface="Arial"/>
              <a:cs typeface="Arial"/>
              <a:sym typeface="Arial"/>
            </a:endParaRPr>
          </a:p>
          <a:p>
            <a:pPr marL="0" lvl="0" indent="0" algn="l" rtl="0">
              <a:spcBef>
                <a:spcPts val="1600"/>
              </a:spcBef>
              <a:spcAft>
                <a:spcPts val="160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93616"/>
            <a:ext cx="8520600" cy="936360"/>
          </a:xfrm>
        </p:spPr>
        <p:txBody>
          <a:bodyPr/>
          <a:lstStyle/>
          <a:p>
            <a:r>
              <a:rPr lang="en" dirty="0"/>
              <a:t>Benefits of RCSD Comprehensive School Counseling </a:t>
            </a:r>
            <a:r>
              <a:rPr lang="en" dirty="0" smtClean="0"/>
              <a:t>Plan: Teachers </a:t>
            </a:r>
            <a:endParaRPr lang="en-US" dirty="0"/>
          </a:p>
        </p:txBody>
      </p:sp>
      <p:sp>
        <p:nvSpPr>
          <p:cNvPr id="3" name="Text Placeholder 2"/>
          <p:cNvSpPr>
            <a:spLocks noGrp="1"/>
          </p:cNvSpPr>
          <p:nvPr>
            <p:ph type="body" idx="1"/>
          </p:nvPr>
        </p:nvSpPr>
        <p:spPr>
          <a:xfrm>
            <a:off x="311700" y="1367405"/>
            <a:ext cx="3999900" cy="3201569"/>
          </a:xfrm>
        </p:spPr>
        <p:txBody>
          <a:bodyPr/>
          <a:lstStyle/>
          <a:p>
            <a:pPr marL="342900" lvl="0" indent="-342900">
              <a:buFont typeface="Wingdings" panose="05000000000000000000" pitchFamily="2" charset="2"/>
              <a:buChar char="v"/>
            </a:pPr>
            <a:r>
              <a:rPr lang="en-US" dirty="0" smtClean="0">
                <a:solidFill>
                  <a:srgbClr val="000000"/>
                </a:solidFill>
                <a:latin typeface="Calibri" panose="020F0502020204030204" pitchFamily="34" charset="0"/>
                <a:ea typeface="Arial"/>
                <a:cs typeface="Arial"/>
                <a:sym typeface="Arial"/>
              </a:rPr>
              <a:t>Provides </a:t>
            </a:r>
            <a:r>
              <a:rPr lang="en-US" dirty="0">
                <a:solidFill>
                  <a:srgbClr val="000000"/>
                </a:solidFill>
                <a:latin typeface="Calibri" panose="020F0502020204030204" pitchFamily="34" charset="0"/>
                <a:ea typeface="Arial"/>
                <a:cs typeface="Arial"/>
                <a:sym typeface="Arial"/>
              </a:rPr>
              <a:t>an interdisciplinary team effort to address student needs and educational goals.</a:t>
            </a:r>
          </a:p>
          <a:p>
            <a:pPr marL="342900" lvl="0" indent="-342900">
              <a:spcBef>
                <a:spcPts val="1600"/>
              </a:spcBef>
              <a:buFont typeface="Wingdings" panose="05000000000000000000" pitchFamily="2" charset="2"/>
              <a:buChar char="v"/>
            </a:pPr>
            <a:r>
              <a:rPr lang="en-US" dirty="0" smtClean="0">
                <a:solidFill>
                  <a:srgbClr val="000000"/>
                </a:solidFill>
                <a:latin typeface="Calibri" panose="020F0502020204030204" pitchFamily="34" charset="0"/>
                <a:ea typeface="Arial"/>
                <a:cs typeface="Arial"/>
                <a:sym typeface="Arial"/>
              </a:rPr>
              <a:t>Provides </a:t>
            </a:r>
            <a:r>
              <a:rPr lang="en-US" dirty="0">
                <a:solidFill>
                  <a:srgbClr val="000000"/>
                </a:solidFill>
                <a:latin typeface="Calibri" panose="020F0502020204030204" pitchFamily="34" charset="0"/>
                <a:ea typeface="Arial"/>
                <a:cs typeface="Arial"/>
                <a:sym typeface="Arial"/>
              </a:rPr>
              <a:t>skill development for teachers in classroom management, teaching effectiveness, and effective education.</a:t>
            </a:r>
          </a:p>
          <a:p>
            <a:pPr marL="342900" lvl="0" indent="-342900">
              <a:spcBef>
                <a:spcPts val="1600"/>
              </a:spcBef>
              <a:buFont typeface="Wingdings" panose="05000000000000000000" pitchFamily="2" charset="2"/>
              <a:buChar char="v"/>
            </a:pPr>
            <a:r>
              <a:rPr lang="en-US" dirty="0">
                <a:solidFill>
                  <a:srgbClr val="000000"/>
                </a:solidFill>
                <a:latin typeface="Calibri" panose="020F0502020204030204" pitchFamily="34" charset="0"/>
                <a:ea typeface="Arial"/>
                <a:cs typeface="Arial"/>
                <a:sym typeface="Arial"/>
              </a:rPr>
              <a:t>Provides consultant to assist teachers in their guidance and advisement role.</a:t>
            </a:r>
          </a:p>
          <a:p>
            <a:pPr marL="342900" lvl="0" indent="-342900">
              <a:spcBef>
                <a:spcPts val="1600"/>
              </a:spcBef>
              <a:buFont typeface="Wingdings" panose="05000000000000000000" pitchFamily="2" charset="2"/>
              <a:buChar char="v"/>
            </a:pPr>
            <a:r>
              <a:rPr lang="en-US" dirty="0">
                <a:solidFill>
                  <a:srgbClr val="000000"/>
                </a:solidFill>
                <a:latin typeface="Calibri" panose="020F0502020204030204" pitchFamily="34" charset="0"/>
                <a:ea typeface="Arial"/>
                <a:cs typeface="Arial"/>
                <a:sym typeface="Arial"/>
              </a:rPr>
              <a:t>Positively impacts school climate and the learning community.</a:t>
            </a:r>
          </a:p>
          <a:p>
            <a:endParaRPr lang="en-US" dirty="0"/>
          </a:p>
        </p:txBody>
      </p:sp>
      <p:sp>
        <p:nvSpPr>
          <p:cNvPr id="4" name="Text Placeholder 3"/>
          <p:cNvSpPr>
            <a:spLocks noGrp="1"/>
          </p:cNvSpPr>
          <p:nvPr>
            <p:ph type="body" idx="2"/>
          </p:nvPr>
        </p:nvSpPr>
        <p:spPr/>
        <p:txBody>
          <a:bodyPr/>
          <a:lstStyle/>
          <a:p>
            <a:pPr marL="285750" lvl="0" indent="-285750">
              <a:spcBef>
                <a:spcPts val="1600"/>
              </a:spcBef>
              <a:buFont typeface="Wingdings" panose="05000000000000000000" pitchFamily="2" charset="2"/>
              <a:buChar char="v"/>
            </a:pPr>
            <a:r>
              <a:rPr lang="en-US" dirty="0">
                <a:solidFill>
                  <a:srgbClr val="000000"/>
                </a:solidFill>
                <a:latin typeface="Calibri" panose="020F0502020204030204" pitchFamily="34" charset="0"/>
                <a:ea typeface="Arial"/>
                <a:cs typeface="Arial"/>
                <a:sym typeface="Arial"/>
              </a:rPr>
              <a:t>Supports classroom Instruction.</a:t>
            </a:r>
          </a:p>
          <a:p>
            <a:pPr marL="285750" lvl="0" indent="-285750">
              <a:spcBef>
                <a:spcPts val="1600"/>
              </a:spcBef>
              <a:buFont typeface="Wingdings" panose="05000000000000000000" pitchFamily="2" charset="2"/>
              <a:buChar char="v"/>
            </a:pPr>
            <a:r>
              <a:rPr lang="en-US" dirty="0">
                <a:solidFill>
                  <a:srgbClr val="000000"/>
                </a:solidFill>
                <a:latin typeface="Calibri" panose="020F0502020204030204" pitchFamily="34" charset="0"/>
                <a:ea typeface="Arial"/>
                <a:cs typeface="Arial"/>
                <a:sym typeface="Arial"/>
              </a:rPr>
              <a:t>Encourages positive, calendared activities and supportive working relationships.</a:t>
            </a:r>
          </a:p>
          <a:p>
            <a:pPr marL="285750" lvl="0" indent="-285750">
              <a:spcBef>
                <a:spcPts val="1600"/>
              </a:spcBef>
              <a:buFont typeface="Wingdings" panose="05000000000000000000" pitchFamily="2" charset="2"/>
              <a:buChar char="v"/>
            </a:pPr>
            <a:r>
              <a:rPr lang="en-US" dirty="0">
                <a:solidFill>
                  <a:srgbClr val="000000"/>
                </a:solidFill>
                <a:latin typeface="Calibri" panose="020F0502020204030204" pitchFamily="34" charset="0"/>
                <a:ea typeface="Times New Roman"/>
                <a:cs typeface="Times New Roman"/>
                <a:sym typeface="Times New Roman"/>
              </a:rPr>
              <a:t> </a:t>
            </a:r>
            <a:r>
              <a:rPr lang="en-US" dirty="0">
                <a:solidFill>
                  <a:srgbClr val="000000"/>
                </a:solidFill>
                <a:latin typeface="Calibri" panose="020F0502020204030204" pitchFamily="34" charset="0"/>
                <a:ea typeface="Arial"/>
                <a:cs typeface="Arial"/>
                <a:sym typeface="Arial"/>
              </a:rPr>
              <a:t>Promotes a team effort to address developmental skills and core competencies.</a:t>
            </a:r>
          </a:p>
          <a:p>
            <a:pPr marL="285750" lvl="0" indent="-285750">
              <a:spcBef>
                <a:spcPts val="1600"/>
              </a:spcBef>
              <a:spcAft>
                <a:spcPts val="1600"/>
              </a:spcAft>
              <a:buFont typeface="Wingdings" panose="05000000000000000000" pitchFamily="2" charset="2"/>
              <a:buChar char="v"/>
            </a:pPr>
            <a:r>
              <a:rPr lang="en-US" dirty="0" smtClean="0">
                <a:solidFill>
                  <a:srgbClr val="000000"/>
                </a:solidFill>
                <a:latin typeface="Calibri" panose="020F0502020204030204" pitchFamily="34" charset="0"/>
                <a:ea typeface="Arial"/>
                <a:cs typeface="Arial"/>
                <a:sym typeface="Arial"/>
              </a:rPr>
              <a:t>Increases </a:t>
            </a:r>
            <a:r>
              <a:rPr lang="en-US" dirty="0">
                <a:solidFill>
                  <a:srgbClr val="000000"/>
                </a:solidFill>
                <a:latin typeface="Calibri" panose="020F0502020204030204" pitchFamily="34" charset="0"/>
                <a:ea typeface="Arial"/>
                <a:cs typeface="Arial"/>
                <a:sym typeface="Arial"/>
              </a:rPr>
              <a:t>teacher associability to the classroom presenter and resource person.</a:t>
            </a:r>
          </a:p>
          <a:p>
            <a:endParaRPr lang="en-US" dirty="0"/>
          </a:p>
        </p:txBody>
      </p:sp>
    </p:spTree>
    <p:extLst>
      <p:ext uri="{BB962C8B-B14F-4D97-AF65-F5344CB8AC3E}">
        <p14:creationId xmlns:p14="http://schemas.microsoft.com/office/powerpoint/2010/main" val="1977952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311700" y="410000"/>
            <a:ext cx="8520600" cy="100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Benefits of RCSD Comprehensive School Counseling </a:t>
            </a:r>
            <a:r>
              <a:rPr lang="en" dirty="0" smtClean="0"/>
              <a:t>Plan: Administrators</a:t>
            </a:r>
            <a:endParaRPr dirty="0"/>
          </a:p>
        </p:txBody>
      </p:sp>
      <p:sp>
        <p:nvSpPr>
          <p:cNvPr id="172" name="Google Shape;172;p27"/>
          <p:cNvSpPr txBox="1">
            <a:spLocks noGrp="1"/>
          </p:cNvSpPr>
          <p:nvPr>
            <p:ph type="body" idx="1"/>
          </p:nvPr>
        </p:nvSpPr>
        <p:spPr>
          <a:xfrm>
            <a:off x="311700" y="1492675"/>
            <a:ext cx="8520600" cy="3113400"/>
          </a:xfrm>
          <a:prstGeom prst="rect">
            <a:avLst/>
          </a:prstGeom>
        </p:spPr>
        <p:txBody>
          <a:bodyPr spcFirstLastPara="1" wrap="square" lIns="91425" tIns="91425" rIns="91425" bIns="91425" anchor="t" anchorCtr="0">
            <a:noAutofit/>
          </a:bodyPr>
          <a:lstStyle/>
          <a:p>
            <a:pPr marL="285750" indent="-285750">
              <a:buFont typeface="Wingdings" panose="05000000000000000000" pitchFamily="2" charset="2"/>
              <a:buChar char="v"/>
            </a:pPr>
            <a:r>
              <a:rPr lang="en" sz="1400" dirty="0" smtClean="0">
                <a:solidFill>
                  <a:srgbClr val="000000"/>
                </a:solidFill>
                <a:latin typeface="Calibri" panose="020F0502020204030204" pitchFamily="34" charset="0"/>
                <a:ea typeface="Times New Roman"/>
                <a:cs typeface="Times New Roman"/>
                <a:sym typeface="Times New Roman"/>
              </a:rPr>
              <a:t> </a:t>
            </a:r>
            <a:r>
              <a:rPr lang="en" sz="1400" dirty="0">
                <a:solidFill>
                  <a:srgbClr val="000000"/>
                </a:solidFill>
                <a:latin typeface="Calibri" panose="020F0502020204030204" pitchFamily="34" charset="0"/>
                <a:ea typeface="Arial"/>
                <a:cs typeface="Arial"/>
                <a:sym typeface="Arial"/>
              </a:rPr>
              <a:t>Integrates school counseling with the academic mission of the school.</a:t>
            </a:r>
            <a:endParaRPr sz="1400" dirty="0">
              <a:solidFill>
                <a:srgbClr val="000000"/>
              </a:solidFill>
              <a:latin typeface="Calibri" panose="020F0502020204030204" pitchFamily="34" charset="0"/>
              <a:ea typeface="Arial"/>
              <a:cs typeface="Arial"/>
              <a:sym typeface="Arial"/>
            </a:endParaRPr>
          </a:p>
          <a:p>
            <a:pPr marL="342900" lvl="0" algn="l" rtl="0">
              <a:spcBef>
                <a:spcPts val="1600"/>
              </a:spcBef>
              <a:spcAft>
                <a:spcPts val="0"/>
              </a:spcAft>
              <a:buFont typeface="Wingdings" panose="05000000000000000000" pitchFamily="2" charset="2"/>
              <a:buChar char="v"/>
            </a:pPr>
            <a:r>
              <a:rPr lang="en" sz="1400" dirty="0" smtClean="0">
                <a:solidFill>
                  <a:srgbClr val="000000"/>
                </a:solidFill>
                <a:latin typeface="Calibri" panose="020F0502020204030204" pitchFamily="34" charset="0"/>
                <a:ea typeface="Arial"/>
                <a:cs typeface="Arial"/>
                <a:sym typeface="Arial"/>
              </a:rPr>
              <a:t>Provides </a:t>
            </a:r>
            <a:r>
              <a:rPr lang="en" sz="1400" dirty="0">
                <a:solidFill>
                  <a:srgbClr val="000000"/>
                </a:solidFill>
                <a:latin typeface="Calibri" panose="020F0502020204030204" pitchFamily="34" charset="0"/>
                <a:ea typeface="Arial"/>
                <a:cs typeface="Arial"/>
                <a:sym typeface="Arial"/>
              </a:rPr>
              <a:t>a program structure with specific content.</a:t>
            </a:r>
            <a:endParaRPr sz="1400" dirty="0">
              <a:solidFill>
                <a:srgbClr val="000000"/>
              </a:solidFill>
              <a:latin typeface="Calibri" panose="020F0502020204030204" pitchFamily="34" charset="0"/>
              <a:ea typeface="Arial"/>
              <a:cs typeface="Arial"/>
              <a:sym typeface="Arial"/>
            </a:endParaRPr>
          </a:p>
          <a:p>
            <a:pPr marL="342900" lvl="0" algn="l" rtl="0">
              <a:spcBef>
                <a:spcPts val="1600"/>
              </a:spcBef>
              <a:spcAft>
                <a:spcPts val="0"/>
              </a:spcAft>
              <a:buFont typeface="Wingdings" panose="05000000000000000000" pitchFamily="2" charset="2"/>
              <a:buChar char="v"/>
            </a:pPr>
            <a:r>
              <a:rPr lang="en" sz="1400" dirty="0" smtClean="0">
                <a:solidFill>
                  <a:srgbClr val="000000"/>
                </a:solidFill>
                <a:latin typeface="Calibri" panose="020F0502020204030204" pitchFamily="34" charset="0"/>
                <a:ea typeface="Arial"/>
                <a:cs typeface="Arial"/>
                <a:sym typeface="Arial"/>
              </a:rPr>
              <a:t>Assists </a:t>
            </a:r>
            <a:r>
              <a:rPr lang="en" sz="1400" dirty="0">
                <a:solidFill>
                  <a:srgbClr val="000000"/>
                </a:solidFill>
                <a:latin typeface="Calibri" panose="020F0502020204030204" pitchFamily="34" charset="0"/>
                <a:ea typeface="Arial"/>
                <a:cs typeface="Arial"/>
                <a:sym typeface="Arial"/>
              </a:rPr>
              <a:t>administration to use school counselors effectively to enhance learning and development for all students.</a:t>
            </a:r>
            <a:endParaRPr sz="1400" dirty="0">
              <a:solidFill>
                <a:srgbClr val="000000"/>
              </a:solidFill>
              <a:latin typeface="Calibri" panose="020F0502020204030204" pitchFamily="34" charset="0"/>
              <a:ea typeface="Arial"/>
              <a:cs typeface="Arial"/>
              <a:sym typeface="Arial"/>
            </a:endParaRPr>
          </a:p>
          <a:p>
            <a:pPr marL="342900" lvl="0" algn="l" rtl="0">
              <a:spcBef>
                <a:spcPts val="1600"/>
              </a:spcBef>
              <a:spcAft>
                <a:spcPts val="0"/>
              </a:spcAft>
              <a:buFont typeface="Wingdings" panose="05000000000000000000" pitchFamily="2" charset="2"/>
              <a:buChar char="v"/>
            </a:pPr>
            <a:r>
              <a:rPr lang="en" sz="1400" dirty="0" smtClean="0">
                <a:solidFill>
                  <a:srgbClr val="000000"/>
                </a:solidFill>
                <a:latin typeface="Calibri" panose="020F0502020204030204" pitchFamily="34" charset="0"/>
                <a:ea typeface="Arial"/>
                <a:cs typeface="Arial"/>
                <a:sym typeface="Arial"/>
              </a:rPr>
              <a:t>Provides </a:t>
            </a:r>
            <a:r>
              <a:rPr lang="en" sz="1400" dirty="0">
                <a:solidFill>
                  <a:srgbClr val="000000"/>
                </a:solidFill>
                <a:latin typeface="Calibri" panose="020F0502020204030204" pitchFamily="34" charset="0"/>
                <a:ea typeface="Arial"/>
                <a:cs typeface="Arial"/>
                <a:sym typeface="Arial"/>
              </a:rPr>
              <a:t>a means of evaluating the effectiveness of the school counseling program.</a:t>
            </a:r>
            <a:endParaRPr sz="1400" dirty="0">
              <a:solidFill>
                <a:srgbClr val="000000"/>
              </a:solidFill>
              <a:latin typeface="Calibri" panose="020F0502020204030204" pitchFamily="34" charset="0"/>
              <a:ea typeface="Arial"/>
              <a:cs typeface="Arial"/>
              <a:sym typeface="Arial"/>
            </a:endParaRPr>
          </a:p>
          <a:p>
            <a:pPr marL="342900" lvl="0" algn="l" rtl="0">
              <a:spcBef>
                <a:spcPts val="1600"/>
              </a:spcBef>
              <a:spcAft>
                <a:spcPts val="0"/>
              </a:spcAft>
              <a:buFont typeface="Wingdings" panose="05000000000000000000" pitchFamily="2" charset="2"/>
              <a:buChar char="v"/>
            </a:pPr>
            <a:r>
              <a:rPr lang="en" sz="1400" dirty="0" smtClean="0">
                <a:solidFill>
                  <a:srgbClr val="000000"/>
                </a:solidFill>
                <a:latin typeface="Calibri" panose="020F0502020204030204" pitchFamily="34" charset="0"/>
                <a:ea typeface="Arial"/>
                <a:cs typeface="Arial"/>
                <a:sym typeface="Arial"/>
              </a:rPr>
              <a:t>Demonstrates </a:t>
            </a:r>
            <a:r>
              <a:rPr lang="en" sz="1400" dirty="0">
                <a:solidFill>
                  <a:srgbClr val="000000"/>
                </a:solidFill>
                <a:latin typeface="Calibri" panose="020F0502020204030204" pitchFamily="34" charset="0"/>
                <a:ea typeface="Arial"/>
                <a:cs typeface="Arial"/>
                <a:sym typeface="Arial"/>
              </a:rPr>
              <a:t>school counseling accountability.</a:t>
            </a:r>
            <a:endParaRPr sz="1400" dirty="0">
              <a:solidFill>
                <a:srgbClr val="000000"/>
              </a:solidFill>
              <a:latin typeface="Calibri" panose="020F0502020204030204" pitchFamily="34" charset="0"/>
              <a:ea typeface="Arial"/>
              <a:cs typeface="Arial"/>
              <a:sym typeface="Arial"/>
            </a:endParaRPr>
          </a:p>
          <a:p>
            <a:pPr marL="342900" lvl="0" algn="l" rtl="0">
              <a:spcBef>
                <a:spcPts val="1600"/>
              </a:spcBef>
              <a:spcAft>
                <a:spcPts val="1600"/>
              </a:spcAft>
              <a:buFont typeface="Wingdings" panose="05000000000000000000" pitchFamily="2" charset="2"/>
              <a:buChar char="v"/>
            </a:pPr>
            <a:r>
              <a:rPr lang="en" sz="1400" dirty="0" smtClean="0">
                <a:solidFill>
                  <a:srgbClr val="000000"/>
                </a:solidFill>
                <a:latin typeface="Calibri" panose="020F0502020204030204" pitchFamily="34" charset="0"/>
                <a:ea typeface="Arial"/>
                <a:cs typeface="Arial"/>
                <a:sym typeface="Arial"/>
              </a:rPr>
              <a:t>Enhances </a:t>
            </a:r>
            <a:r>
              <a:rPr lang="en" sz="1400" dirty="0">
                <a:solidFill>
                  <a:srgbClr val="000000"/>
                </a:solidFill>
                <a:latin typeface="Calibri" panose="020F0502020204030204" pitchFamily="34" charset="0"/>
                <a:ea typeface="Arial"/>
                <a:cs typeface="Arial"/>
                <a:sym typeface="Arial"/>
              </a:rPr>
              <a:t>community image of the school counseling program.</a:t>
            </a:r>
            <a:endParaRPr sz="1400" dirty="0">
              <a:solidFill>
                <a:srgbClr val="000000"/>
              </a:solidFill>
              <a:latin typeface="Calibri" panose="020F0502020204030204" pitchFamily="34" charset="0"/>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311700" y="410000"/>
            <a:ext cx="85206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Benefits of RCSD Comprehensive School Counseling </a:t>
            </a:r>
            <a:r>
              <a:rPr lang="en" dirty="0" smtClean="0"/>
              <a:t>Plan: Student </a:t>
            </a:r>
            <a:r>
              <a:rPr lang="en" dirty="0"/>
              <a:t>Support </a:t>
            </a:r>
            <a:r>
              <a:rPr lang="en" dirty="0" smtClean="0"/>
              <a:t>Personnel</a:t>
            </a:r>
            <a:endParaRPr dirty="0"/>
          </a:p>
          <a:p>
            <a:pPr marL="0" lvl="0" indent="0" algn="l" rtl="0">
              <a:spcBef>
                <a:spcPts val="0"/>
              </a:spcBef>
              <a:spcAft>
                <a:spcPts val="0"/>
              </a:spcAft>
              <a:buNone/>
            </a:pPr>
            <a:endParaRPr dirty="0"/>
          </a:p>
        </p:txBody>
      </p:sp>
      <p:sp>
        <p:nvSpPr>
          <p:cNvPr id="178" name="Google Shape;178;p28"/>
          <p:cNvSpPr txBox="1">
            <a:spLocks noGrp="1"/>
          </p:cNvSpPr>
          <p:nvPr>
            <p:ph type="body" idx="1"/>
          </p:nvPr>
        </p:nvSpPr>
        <p:spPr>
          <a:xfrm>
            <a:off x="311700" y="1502475"/>
            <a:ext cx="8520600" cy="3066300"/>
          </a:xfrm>
          <a:prstGeom prst="rect">
            <a:avLst/>
          </a:prstGeom>
        </p:spPr>
        <p:txBody>
          <a:bodyPr spcFirstLastPara="1" wrap="square" lIns="91425" tIns="91425" rIns="91425" bIns="91425" anchor="t" anchorCtr="0">
            <a:noAutofit/>
          </a:bodyPr>
          <a:lstStyle/>
          <a:p>
            <a:pPr marL="781050" lvl="0" indent="-285750" algn="l" rtl="0">
              <a:spcBef>
                <a:spcPts val="1600"/>
              </a:spcBef>
              <a:spcAft>
                <a:spcPts val="0"/>
              </a:spcAft>
              <a:buFont typeface="Wingdings" panose="05000000000000000000" pitchFamily="2" charset="2"/>
              <a:buChar char="v"/>
            </a:pPr>
            <a:r>
              <a:rPr lang="en" sz="1400" dirty="0" smtClean="0">
                <a:solidFill>
                  <a:schemeClr val="bg2"/>
                </a:solidFill>
                <a:latin typeface="Calibri" panose="020F0502020204030204" pitchFamily="34" charset="0"/>
                <a:ea typeface="Arial"/>
                <a:cs typeface="Arial"/>
                <a:sym typeface="Arial"/>
              </a:rPr>
              <a:t>Provides </a:t>
            </a:r>
            <a:r>
              <a:rPr lang="en" sz="1400" dirty="0">
                <a:solidFill>
                  <a:schemeClr val="bg2"/>
                </a:solidFill>
                <a:latin typeface="Calibri" panose="020F0502020204030204" pitchFamily="34" charset="0"/>
                <a:ea typeface="Arial"/>
                <a:cs typeface="Arial"/>
                <a:sym typeface="Arial"/>
              </a:rPr>
              <a:t>School </a:t>
            </a:r>
            <a:r>
              <a:rPr lang="en" sz="1400" dirty="0" smtClean="0">
                <a:solidFill>
                  <a:schemeClr val="bg2"/>
                </a:solidFill>
                <a:latin typeface="Calibri" panose="020F0502020204030204" pitchFamily="34" charset="0"/>
                <a:ea typeface="Arial"/>
                <a:cs typeface="Arial"/>
                <a:sym typeface="Arial"/>
              </a:rPr>
              <a:t>Psychologists</a:t>
            </a:r>
            <a:r>
              <a:rPr lang="en" sz="1400" dirty="0">
                <a:solidFill>
                  <a:schemeClr val="bg2"/>
                </a:solidFill>
                <a:latin typeface="Calibri" panose="020F0502020204030204" pitchFamily="34" charset="0"/>
                <a:ea typeface="Arial"/>
                <a:cs typeface="Arial"/>
                <a:sym typeface="Arial"/>
              </a:rPr>
              <a:t>, </a:t>
            </a:r>
            <a:r>
              <a:rPr lang="en" sz="1400" dirty="0" smtClean="0">
                <a:solidFill>
                  <a:schemeClr val="bg2"/>
                </a:solidFill>
                <a:latin typeface="Calibri" panose="020F0502020204030204" pitchFamily="34" charset="0"/>
                <a:ea typeface="Arial"/>
                <a:cs typeface="Arial"/>
                <a:sym typeface="Arial"/>
              </a:rPr>
              <a:t>Social </a:t>
            </a:r>
            <a:r>
              <a:rPr lang="en" sz="1400" dirty="0">
                <a:solidFill>
                  <a:schemeClr val="bg2"/>
                </a:solidFill>
                <a:latin typeface="Calibri" panose="020F0502020204030204" pitchFamily="34" charset="0"/>
                <a:ea typeface="Arial"/>
                <a:cs typeface="Arial"/>
                <a:sym typeface="Arial"/>
              </a:rPr>
              <a:t>W</a:t>
            </a:r>
            <a:r>
              <a:rPr lang="en" sz="1400" dirty="0" smtClean="0">
                <a:solidFill>
                  <a:schemeClr val="bg2"/>
                </a:solidFill>
                <a:latin typeface="Calibri" panose="020F0502020204030204" pitchFamily="34" charset="0"/>
                <a:ea typeface="Arial"/>
                <a:cs typeface="Arial"/>
                <a:sym typeface="Arial"/>
              </a:rPr>
              <a:t>orkers </a:t>
            </a:r>
            <a:r>
              <a:rPr lang="en" sz="1400" dirty="0">
                <a:solidFill>
                  <a:schemeClr val="bg2"/>
                </a:solidFill>
                <a:latin typeface="Calibri" panose="020F0502020204030204" pitchFamily="34" charset="0"/>
                <a:ea typeface="Arial"/>
                <a:cs typeface="Arial"/>
                <a:sym typeface="Arial"/>
              </a:rPr>
              <a:t>and other professional student services personnel with a clearly defined role of the </a:t>
            </a:r>
            <a:r>
              <a:rPr lang="en" sz="1400" dirty="0" smtClean="0">
                <a:solidFill>
                  <a:schemeClr val="bg2"/>
                </a:solidFill>
                <a:latin typeface="Calibri" panose="020F0502020204030204" pitchFamily="34" charset="0"/>
                <a:ea typeface="Arial"/>
                <a:cs typeface="Arial"/>
                <a:sym typeface="Arial"/>
              </a:rPr>
              <a:t>School </a:t>
            </a:r>
            <a:r>
              <a:rPr lang="en" sz="1400" dirty="0">
                <a:solidFill>
                  <a:schemeClr val="bg2"/>
                </a:solidFill>
                <a:latin typeface="Calibri" panose="020F0502020204030204" pitchFamily="34" charset="0"/>
                <a:ea typeface="Arial"/>
                <a:cs typeface="Arial"/>
                <a:sym typeface="Arial"/>
              </a:rPr>
              <a:t>C</a:t>
            </a:r>
            <a:r>
              <a:rPr lang="en" sz="1400" dirty="0" smtClean="0">
                <a:solidFill>
                  <a:schemeClr val="bg2"/>
                </a:solidFill>
                <a:latin typeface="Calibri" panose="020F0502020204030204" pitchFamily="34" charset="0"/>
                <a:ea typeface="Arial"/>
                <a:cs typeface="Arial"/>
                <a:sym typeface="Arial"/>
              </a:rPr>
              <a:t>ounselor.</a:t>
            </a:r>
          </a:p>
          <a:p>
            <a:pPr marL="495300" lvl="0" indent="0" algn="l" rtl="0">
              <a:spcBef>
                <a:spcPts val="1600"/>
              </a:spcBef>
              <a:spcAft>
                <a:spcPts val="0"/>
              </a:spcAft>
              <a:buNone/>
            </a:pPr>
            <a:endParaRPr sz="1400" dirty="0">
              <a:solidFill>
                <a:schemeClr val="bg2"/>
              </a:solidFill>
              <a:latin typeface="Calibri" panose="020F0502020204030204" pitchFamily="34" charset="0"/>
              <a:ea typeface="Arial"/>
              <a:cs typeface="Arial"/>
              <a:sym typeface="Arial"/>
            </a:endParaRPr>
          </a:p>
          <a:p>
            <a:pPr marL="781050" lvl="0" indent="-285750" algn="l" rtl="0">
              <a:spcBef>
                <a:spcPts val="0"/>
              </a:spcBef>
              <a:spcAft>
                <a:spcPts val="0"/>
              </a:spcAft>
              <a:buFont typeface="Wingdings" panose="05000000000000000000" pitchFamily="2" charset="2"/>
              <a:buChar char="v"/>
            </a:pPr>
            <a:r>
              <a:rPr lang="en" sz="1400" dirty="0" smtClean="0">
                <a:solidFill>
                  <a:schemeClr val="bg2"/>
                </a:solidFill>
                <a:latin typeface="Calibri" panose="020F0502020204030204" pitchFamily="34" charset="0"/>
                <a:ea typeface="Arial"/>
                <a:cs typeface="Arial"/>
                <a:sym typeface="Arial"/>
              </a:rPr>
              <a:t>Clarifies </a:t>
            </a:r>
            <a:r>
              <a:rPr lang="en" sz="1400" dirty="0">
                <a:solidFill>
                  <a:schemeClr val="bg2"/>
                </a:solidFill>
                <a:latin typeface="Calibri" panose="020F0502020204030204" pitchFamily="34" charset="0"/>
                <a:ea typeface="Arial"/>
                <a:cs typeface="Arial"/>
                <a:sym typeface="Arial"/>
              </a:rPr>
              <a:t>areas of overlapping </a:t>
            </a:r>
            <a:r>
              <a:rPr lang="en" sz="1400" dirty="0" smtClean="0">
                <a:solidFill>
                  <a:schemeClr val="bg2"/>
                </a:solidFill>
                <a:latin typeface="Calibri" panose="020F0502020204030204" pitchFamily="34" charset="0"/>
                <a:ea typeface="Arial"/>
                <a:cs typeface="Arial"/>
                <a:sym typeface="Arial"/>
              </a:rPr>
              <a:t>responsibilities.</a:t>
            </a:r>
          </a:p>
          <a:p>
            <a:pPr marL="495300" lvl="0" indent="0" algn="l" rtl="0">
              <a:spcBef>
                <a:spcPts val="0"/>
              </a:spcBef>
              <a:spcAft>
                <a:spcPts val="0"/>
              </a:spcAft>
              <a:buNone/>
            </a:pPr>
            <a:endParaRPr lang="en" sz="1400" dirty="0" smtClean="0">
              <a:solidFill>
                <a:schemeClr val="bg2"/>
              </a:solidFill>
              <a:latin typeface="Calibri" panose="020F0502020204030204" pitchFamily="34" charset="0"/>
              <a:ea typeface="Arial"/>
              <a:cs typeface="Arial"/>
              <a:sym typeface="Arial"/>
            </a:endParaRPr>
          </a:p>
          <a:p>
            <a:pPr marL="495300" lvl="0" indent="0" algn="l" rtl="0">
              <a:spcBef>
                <a:spcPts val="0"/>
              </a:spcBef>
              <a:spcAft>
                <a:spcPts val="0"/>
              </a:spcAft>
              <a:buNone/>
            </a:pPr>
            <a:endParaRPr lang="en" sz="1400" dirty="0">
              <a:solidFill>
                <a:schemeClr val="bg2"/>
              </a:solidFill>
              <a:latin typeface="Calibri" panose="020F0502020204030204" pitchFamily="34" charset="0"/>
              <a:ea typeface="Arial"/>
              <a:cs typeface="Arial"/>
              <a:sym typeface="Arial"/>
            </a:endParaRPr>
          </a:p>
          <a:p>
            <a:pPr marL="781050" lvl="0" indent="-285750" algn="l" rtl="0">
              <a:spcBef>
                <a:spcPts val="0"/>
              </a:spcBef>
              <a:spcAft>
                <a:spcPts val="0"/>
              </a:spcAft>
              <a:buFont typeface="Wingdings" panose="05000000000000000000" pitchFamily="2" charset="2"/>
              <a:buChar char="v"/>
            </a:pPr>
            <a:r>
              <a:rPr lang="en" sz="1400" dirty="0" smtClean="0">
                <a:solidFill>
                  <a:schemeClr val="bg2"/>
                </a:solidFill>
                <a:latin typeface="Calibri" panose="020F0502020204030204" pitchFamily="34" charset="0"/>
                <a:ea typeface="Calibri"/>
                <a:cs typeface="Calibri"/>
                <a:sym typeface="Calibri"/>
              </a:rPr>
              <a:t>Fosters </a:t>
            </a:r>
            <a:r>
              <a:rPr lang="en" sz="1400" dirty="0">
                <a:solidFill>
                  <a:schemeClr val="bg2"/>
                </a:solidFill>
                <a:latin typeface="Calibri" panose="020F0502020204030204" pitchFamily="34" charset="0"/>
                <a:ea typeface="Calibri"/>
                <a:cs typeface="Calibri"/>
                <a:sym typeface="Calibri"/>
              </a:rPr>
              <a:t>a team approach to enhance </a:t>
            </a:r>
            <a:r>
              <a:rPr lang="en" sz="1400" dirty="0" smtClean="0">
                <a:solidFill>
                  <a:schemeClr val="bg2"/>
                </a:solidFill>
                <a:latin typeface="Calibri" panose="020F0502020204030204" pitchFamily="34" charset="0"/>
                <a:ea typeface="Calibri"/>
                <a:cs typeface="Calibri"/>
                <a:sym typeface="Calibri"/>
              </a:rPr>
              <a:t>cooperation.</a:t>
            </a:r>
            <a:endParaRPr sz="1400" dirty="0">
              <a:solidFill>
                <a:schemeClr val="bg2"/>
              </a:solidFill>
              <a:latin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311700" y="410000"/>
            <a:ext cx="8520600" cy="100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Benefits of RCSD Comprehensive School Counseling </a:t>
            </a:r>
            <a:r>
              <a:rPr lang="en" dirty="0" smtClean="0"/>
              <a:t>Plan: Community</a:t>
            </a:r>
            <a:endParaRPr dirty="0"/>
          </a:p>
        </p:txBody>
      </p:sp>
      <p:sp>
        <p:nvSpPr>
          <p:cNvPr id="184" name="Google Shape;184;p29"/>
          <p:cNvSpPr txBox="1">
            <a:spLocks noGrp="1"/>
          </p:cNvSpPr>
          <p:nvPr>
            <p:ph type="body" idx="1"/>
          </p:nvPr>
        </p:nvSpPr>
        <p:spPr>
          <a:xfrm>
            <a:off x="311700" y="1492675"/>
            <a:ext cx="8520600" cy="31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dirty="0">
              <a:solidFill>
                <a:srgbClr val="000000"/>
              </a:solidFill>
              <a:latin typeface="Arial"/>
              <a:ea typeface="Arial"/>
              <a:cs typeface="Arial"/>
              <a:sym typeface="Arial"/>
            </a:endParaRPr>
          </a:p>
          <a:p>
            <a:pPr marL="171450" lvl="0" indent="-171450" algn="l" rtl="0">
              <a:spcBef>
                <a:spcPts val="1600"/>
              </a:spcBef>
              <a:spcAft>
                <a:spcPts val="0"/>
              </a:spcAft>
              <a:buFont typeface="Wingdings" panose="05000000000000000000" pitchFamily="2" charset="2"/>
              <a:buChar char="v"/>
            </a:pPr>
            <a:r>
              <a:rPr lang="en" sz="700" dirty="0" smtClean="0">
                <a:solidFill>
                  <a:srgbClr val="000000"/>
                </a:solidFill>
                <a:latin typeface="Times New Roman"/>
                <a:ea typeface="Times New Roman"/>
                <a:cs typeface="Times New Roman"/>
                <a:sym typeface="Times New Roman"/>
              </a:rPr>
              <a:t> </a:t>
            </a:r>
            <a:r>
              <a:rPr lang="en" sz="1400" dirty="0">
                <a:solidFill>
                  <a:srgbClr val="000000"/>
                </a:solidFill>
                <a:latin typeface="Calibri" panose="020F0502020204030204" pitchFamily="34" charset="0"/>
                <a:ea typeface="Arial"/>
                <a:cs typeface="Arial"/>
                <a:sym typeface="Arial"/>
              </a:rPr>
              <a:t>Provides an increased opportunity for collaboration and participation of community members with the school </a:t>
            </a:r>
            <a:r>
              <a:rPr lang="en" sz="1400" dirty="0" smtClean="0">
                <a:solidFill>
                  <a:srgbClr val="000000"/>
                </a:solidFill>
                <a:latin typeface="Calibri" panose="020F0502020204030204" pitchFamily="34" charset="0"/>
                <a:ea typeface="Arial"/>
                <a:cs typeface="Arial"/>
                <a:sym typeface="Arial"/>
              </a:rPr>
              <a:t>   program</a:t>
            </a:r>
            <a:r>
              <a:rPr lang="en" sz="1400" dirty="0">
                <a:solidFill>
                  <a:srgbClr val="000000"/>
                </a:solidFill>
                <a:latin typeface="Calibri" panose="020F0502020204030204" pitchFamily="34" charset="0"/>
                <a:ea typeface="Arial"/>
                <a:cs typeface="Arial"/>
                <a:sym typeface="Arial"/>
              </a:rPr>
              <a:t>.</a:t>
            </a:r>
            <a:endParaRPr sz="1400" dirty="0">
              <a:solidFill>
                <a:srgbClr val="000000"/>
              </a:solidFill>
              <a:latin typeface="Calibri" panose="020F0502020204030204" pitchFamily="34" charset="0"/>
              <a:ea typeface="Arial"/>
              <a:cs typeface="Arial"/>
              <a:sym typeface="Arial"/>
            </a:endParaRPr>
          </a:p>
          <a:p>
            <a:pPr marL="285750" lvl="0" indent="-285750" algn="l" rtl="0">
              <a:spcBef>
                <a:spcPts val="1600"/>
              </a:spcBef>
              <a:spcAft>
                <a:spcPts val="0"/>
              </a:spcAft>
              <a:buFont typeface="Wingdings" panose="05000000000000000000" pitchFamily="2" charset="2"/>
              <a:buChar char="v"/>
            </a:pPr>
            <a:r>
              <a:rPr lang="en" sz="1400" dirty="0" smtClean="0">
                <a:solidFill>
                  <a:srgbClr val="000000"/>
                </a:solidFill>
                <a:latin typeface="Calibri" panose="020F0502020204030204" pitchFamily="34" charset="0"/>
                <a:ea typeface="Arial"/>
                <a:cs typeface="Arial"/>
                <a:sym typeface="Arial"/>
              </a:rPr>
              <a:t>Creates </a:t>
            </a:r>
            <a:r>
              <a:rPr lang="en" sz="1400" dirty="0">
                <a:solidFill>
                  <a:srgbClr val="000000"/>
                </a:solidFill>
                <a:latin typeface="Calibri" panose="020F0502020204030204" pitchFamily="34" charset="0"/>
                <a:ea typeface="Arial"/>
                <a:cs typeface="Arial"/>
                <a:sym typeface="Arial"/>
              </a:rPr>
              <a:t>community awareness and visibility of the school counseling program.</a:t>
            </a:r>
            <a:endParaRPr sz="1400" dirty="0">
              <a:solidFill>
                <a:srgbClr val="000000"/>
              </a:solidFill>
              <a:latin typeface="Calibri" panose="020F0502020204030204" pitchFamily="34" charset="0"/>
              <a:ea typeface="Arial"/>
              <a:cs typeface="Arial"/>
              <a:sym typeface="Arial"/>
            </a:endParaRPr>
          </a:p>
          <a:p>
            <a:pPr marL="285750" lvl="0" indent="-285750" algn="l" rtl="0">
              <a:spcBef>
                <a:spcPts val="1600"/>
              </a:spcBef>
              <a:spcAft>
                <a:spcPts val="0"/>
              </a:spcAft>
              <a:buFont typeface="Wingdings" panose="05000000000000000000" pitchFamily="2" charset="2"/>
              <a:buChar char="v"/>
            </a:pPr>
            <a:r>
              <a:rPr lang="en" sz="1400" dirty="0" smtClean="0">
                <a:solidFill>
                  <a:srgbClr val="000000"/>
                </a:solidFill>
                <a:latin typeface="Calibri" panose="020F0502020204030204" pitchFamily="34" charset="0"/>
                <a:ea typeface="Arial"/>
                <a:cs typeface="Arial"/>
                <a:sym typeface="Arial"/>
              </a:rPr>
              <a:t>Connects </a:t>
            </a:r>
            <a:r>
              <a:rPr lang="en" sz="1400" dirty="0">
                <a:solidFill>
                  <a:srgbClr val="000000"/>
                </a:solidFill>
                <a:latin typeface="Calibri" panose="020F0502020204030204" pitchFamily="34" charset="0"/>
                <a:ea typeface="Arial"/>
                <a:cs typeface="Arial"/>
                <a:sym typeface="Arial"/>
              </a:rPr>
              <a:t>the community to the needs of the school and the school to the needs of the community.</a:t>
            </a:r>
            <a:endParaRPr sz="1400" dirty="0">
              <a:solidFill>
                <a:srgbClr val="000000"/>
              </a:solidFill>
              <a:latin typeface="Calibri" panose="020F0502020204030204" pitchFamily="34" charset="0"/>
              <a:ea typeface="Arial"/>
              <a:cs typeface="Arial"/>
              <a:sym typeface="Arial"/>
            </a:endParaRPr>
          </a:p>
          <a:p>
            <a:pPr marL="285750" lvl="0" indent="-285750" algn="l" rtl="0">
              <a:spcBef>
                <a:spcPts val="1600"/>
              </a:spcBef>
              <a:spcAft>
                <a:spcPts val="0"/>
              </a:spcAft>
              <a:buFont typeface="Wingdings" panose="05000000000000000000" pitchFamily="2" charset="2"/>
              <a:buChar char="v"/>
            </a:pPr>
            <a:r>
              <a:rPr lang="en" sz="1400" dirty="0" smtClean="0">
                <a:solidFill>
                  <a:srgbClr val="000000"/>
                </a:solidFill>
                <a:latin typeface="Calibri" panose="020F0502020204030204" pitchFamily="34" charset="0"/>
                <a:ea typeface="Arial"/>
                <a:cs typeface="Arial"/>
                <a:sym typeface="Arial"/>
              </a:rPr>
              <a:t>Enhances </a:t>
            </a:r>
            <a:r>
              <a:rPr lang="en" sz="1400" dirty="0">
                <a:solidFill>
                  <a:srgbClr val="000000"/>
                </a:solidFill>
                <a:latin typeface="Calibri" panose="020F0502020204030204" pitchFamily="34" charset="0"/>
                <a:ea typeface="Arial"/>
                <a:cs typeface="Arial"/>
                <a:sym typeface="Arial"/>
              </a:rPr>
              <a:t>economic development through quality preparation of the students for the world of work.</a:t>
            </a:r>
            <a:endParaRPr sz="1400" dirty="0">
              <a:solidFill>
                <a:srgbClr val="000000"/>
              </a:solidFill>
              <a:latin typeface="Calibri" panose="020F0502020204030204" pitchFamily="34" charset="0"/>
              <a:ea typeface="Arial"/>
              <a:cs typeface="Arial"/>
              <a:sym typeface="Arial"/>
            </a:endParaRPr>
          </a:p>
          <a:p>
            <a:pPr marL="0" lvl="0" indent="0" algn="l" rtl="0">
              <a:spcBef>
                <a:spcPts val="1600"/>
              </a:spcBef>
              <a:spcAft>
                <a:spcPts val="1600"/>
              </a:spcAft>
              <a:buNone/>
            </a:pPr>
            <a:endParaRPr sz="1100"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Comments &amp; Suggestions</a:t>
            </a:r>
            <a:endParaRPr dirty="0"/>
          </a:p>
        </p:txBody>
      </p:sp>
      <p:sp>
        <p:nvSpPr>
          <p:cNvPr id="190" name="Google Shape;190;p3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0000"/>
              </a:solidFill>
            </a:endParaRPr>
          </a:p>
          <a:p>
            <a:pPr marL="0" lvl="0" indent="0" algn="l" rtl="0">
              <a:spcBef>
                <a:spcPts val="1600"/>
              </a:spcBef>
              <a:spcAft>
                <a:spcPts val="0"/>
              </a:spcAft>
              <a:buNone/>
            </a:pPr>
            <a:r>
              <a:rPr lang="en" dirty="0">
                <a:solidFill>
                  <a:schemeClr val="bg2"/>
                </a:solidFill>
              </a:rPr>
              <a:t>Please visit our School Counseling webpage for more information and insight</a:t>
            </a:r>
            <a:r>
              <a:rPr lang="en" dirty="0" smtClean="0">
                <a:solidFill>
                  <a:schemeClr val="bg2"/>
                </a:solidFill>
              </a:rPr>
              <a:t>.</a:t>
            </a:r>
          </a:p>
          <a:p>
            <a:pPr marL="0" lvl="0" indent="0">
              <a:spcBef>
                <a:spcPts val="1600"/>
              </a:spcBef>
              <a:buNone/>
            </a:pPr>
            <a:r>
              <a:rPr lang="en-US" dirty="0">
                <a:hlinkClick r:id="rId3"/>
              </a:rPr>
              <a:t>https://www.rcsdk12.org/Domain/74</a:t>
            </a:r>
            <a:endParaRPr lang="en" dirty="0" smtClean="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45025"/>
            <a:ext cx="8520600" cy="111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History</a:t>
            </a:r>
            <a:endParaRPr dirty="0"/>
          </a:p>
        </p:txBody>
      </p:sp>
      <p:sp>
        <p:nvSpPr>
          <p:cNvPr id="92" name="Google Shape;92;p14"/>
          <p:cNvSpPr txBox="1">
            <a:spLocks noGrp="1"/>
          </p:cNvSpPr>
          <p:nvPr>
            <p:ph type="body" idx="1"/>
          </p:nvPr>
        </p:nvSpPr>
        <p:spPr>
          <a:xfrm>
            <a:off x="311700" y="1472600"/>
            <a:ext cx="85206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Wingdings" panose="05000000000000000000" pitchFamily="2" charset="2"/>
              <a:buChar char="v"/>
            </a:pPr>
            <a:r>
              <a:rPr lang="en" sz="1400" dirty="0">
                <a:latin typeface="Calibri" panose="020F0502020204030204" pitchFamily="34" charset="0"/>
              </a:rPr>
              <a:t>The School Counseling framework has evolved overtime from simply guidance.</a:t>
            </a:r>
            <a:endParaRPr sz="1400" dirty="0">
              <a:latin typeface="Calibri" panose="020F0502020204030204" pitchFamily="34" charset="0"/>
            </a:endParaRPr>
          </a:p>
          <a:p>
            <a:pPr marL="1200150" indent="-285750">
              <a:spcBef>
                <a:spcPts val="1600"/>
              </a:spcBef>
              <a:buFont typeface="Wingdings" panose="05000000000000000000" pitchFamily="2" charset="2"/>
              <a:buChar char="v"/>
            </a:pPr>
            <a:endParaRPr sz="1400" dirty="0">
              <a:latin typeface="Calibri" panose="020F0502020204030204" pitchFamily="34" charset="0"/>
            </a:endParaRPr>
          </a:p>
          <a:p>
            <a:pPr marL="457200" lvl="0" indent="-317500" algn="l" rtl="0">
              <a:spcBef>
                <a:spcPts val="1600"/>
              </a:spcBef>
              <a:spcAft>
                <a:spcPts val="0"/>
              </a:spcAft>
              <a:buSzPts val="1400"/>
              <a:buFont typeface="Wingdings" panose="05000000000000000000" pitchFamily="2" charset="2"/>
              <a:buChar char="v"/>
            </a:pPr>
            <a:r>
              <a:rPr lang="en" sz="1400" dirty="0">
                <a:latin typeface="Calibri" panose="020F0502020204030204" pitchFamily="34" charset="0"/>
              </a:rPr>
              <a:t>We are no longer Guidance Counselors, the preferred name and title based on ASCA is School Counselor.</a:t>
            </a:r>
            <a:endParaRPr sz="1400" dirty="0">
              <a:latin typeface="Calibri" panose="020F0502020204030204" pitchFamily="34" charset="0"/>
            </a:endParaRPr>
          </a:p>
          <a:p>
            <a:pPr marL="1200150" indent="-285750">
              <a:spcBef>
                <a:spcPts val="1600"/>
              </a:spcBef>
              <a:buFont typeface="Wingdings" panose="05000000000000000000" pitchFamily="2" charset="2"/>
              <a:buChar char="v"/>
            </a:pPr>
            <a:endParaRPr sz="1400" dirty="0">
              <a:latin typeface="Calibri" panose="020F0502020204030204" pitchFamily="34" charset="0"/>
            </a:endParaRPr>
          </a:p>
          <a:p>
            <a:pPr lvl="0" algn="l" rtl="0">
              <a:spcBef>
                <a:spcPts val="1600"/>
              </a:spcBef>
              <a:spcAft>
                <a:spcPts val="0"/>
              </a:spcAft>
              <a:buSzPts val="1800"/>
              <a:buFont typeface="Wingdings" panose="05000000000000000000" pitchFamily="2" charset="2"/>
              <a:buChar char="v"/>
            </a:pPr>
            <a:r>
              <a:rPr lang="en" sz="1400" dirty="0">
                <a:latin typeface="Calibri" panose="020F0502020204030204" pitchFamily="34" charset="0"/>
              </a:rPr>
              <a:t>The title School Counselor encompasses the diversity and broad scope of the duties. </a:t>
            </a:r>
            <a:endParaRPr sz="1400" dirty="0">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311700" y="445025"/>
            <a:ext cx="8520600" cy="111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American School Counselor Association: </a:t>
            </a:r>
            <a:endParaRPr dirty="0"/>
          </a:p>
          <a:p>
            <a:pPr marL="0" lvl="0" indent="0" algn="l" rtl="0">
              <a:spcBef>
                <a:spcPts val="0"/>
              </a:spcBef>
              <a:spcAft>
                <a:spcPts val="0"/>
              </a:spcAft>
              <a:buNone/>
            </a:pPr>
            <a:r>
              <a:rPr lang="en"/>
              <a:t>What is a Certified School Counselor?</a:t>
            </a:r>
            <a:endParaRPr dirty="0"/>
          </a:p>
        </p:txBody>
      </p:sp>
      <p:sp>
        <p:nvSpPr>
          <p:cNvPr id="98" name="Google Shape;98;p15"/>
          <p:cNvSpPr txBox="1">
            <a:spLocks noGrp="1"/>
          </p:cNvSpPr>
          <p:nvPr>
            <p:ph type="body" idx="1"/>
          </p:nvPr>
        </p:nvSpPr>
        <p:spPr>
          <a:xfrm>
            <a:off x="311700" y="14726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t>A Certified School Counselor is a professional that:</a:t>
            </a:r>
            <a:endParaRPr sz="1400" b="1" dirty="0"/>
          </a:p>
          <a:p>
            <a:pPr marL="425450" lvl="0" indent="-285750" algn="l" rtl="0">
              <a:spcBef>
                <a:spcPts val="1600"/>
              </a:spcBef>
              <a:spcAft>
                <a:spcPts val="0"/>
              </a:spcAft>
              <a:buSzPts val="1400"/>
              <a:buFont typeface="Wingdings" panose="05000000000000000000" pitchFamily="2" charset="2"/>
              <a:buChar char="v"/>
            </a:pPr>
            <a:r>
              <a:rPr lang="en" sz="1400" dirty="0"/>
              <a:t>Possesses a Master’s Degree in Counseling with a concentration in School Counseling. </a:t>
            </a:r>
          </a:p>
          <a:p>
            <a:pPr marL="139700" lvl="0" indent="0" algn="l" rtl="0">
              <a:spcBef>
                <a:spcPts val="1600"/>
              </a:spcBef>
              <a:spcAft>
                <a:spcPts val="0"/>
              </a:spcAft>
              <a:buSzPts val="1400"/>
              <a:buNone/>
            </a:pPr>
            <a:endParaRPr sz="1400" dirty="0"/>
          </a:p>
          <a:p>
            <a:pPr marL="425450" lvl="0" indent="-285750" algn="l" rtl="0">
              <a:spcBef>
                <a:spcPts val="0"/>
              </a:spcBef>
              <a:spcAft>
                <a:spcPts val="0"/>
              </a:spcAft>
              <a:buSzPts val="1400"/>
              <a:buFont typeface="Wingdings" panose="05000000000000000000" pitchFamily="2" charset="2"/>
              <a:buChar char="v"/>
            </a:pPr>
            <a:r>
              <a:rPr lang="en" sz="1400" dirty="0"/>
              <a:t>Has unique theoretical and developmental training. </a:t>
            </a:r>
            <a:endParaRPr lang="en" sz="1400" dirty="0" smtClean="0"/>
          </a:p>
          <a:p>
            <a:pPr marL="139700" lvl="0" indent="0" algn="l" rtl="0">
              <a:spcBef>
                <a:spcPts val="0"/>
              </a:spcBef>
              <a:spcAft>
                <a:spcPts val="0"/>
              </a:spcAft>
              <a:buSzPts val="1400"/>
              <a:buNone/>
            </a:pPr>
            <a:endParaRPr sz="1400" dirty="0"/>
          </a:p>
          <a:p>
            <a:pPr marL="425450" lvl="0" indent="-285750" algn="l" rtl="0">
              <a:lnSpc>
                <a:spcPct val="200000"/>
              </a:lnSpc>
              <a:spcBef>
                <a:spcPts val="0"/>
              </a:spcBef>
              <a:spcAft>
                <a:spcPts val="0"/>
              </a:spcAft>
              <a:buClr>
                <a:schemeClr val="dk1"/>
              </a:buClr>
              <a:buSzPts val="1400"/>
              <a:buFont typeface="Wingdings" panose="05000000000000000000" pitchFamily="2" charset="2"/>
              <a:buChar char="v"/>
            </a:pPr>
            <a:r>
              <a:rPr lang="en" sz="1400" dirty="0">
                <a:solidFill>
                  <a:schemeClr val="bg2"/>
                </a:solidFill>
                <a:highlight>
                  <a:srgbClr val="FFFFFF"/>
                </a:highlight>
              </a:rPr>
              <a:t>Has a holistic viewpoint of children to address the forever growing and changing needs of the 21st century learner. </a:t>
            </a:r>
            <a:endParaRPr sz="1400" dirty="0">
              <a:solidFill>
                <a:schemeClr val="bg2"/>
              </a:solidFill>
              <a:highlight>
                <a:srgbClr val="FFFFFF"/>
              </a:highlight>
            </a:endParaRPr>
          </a:p>
          <a:p>
            <a:pPr marL="425450" lvl="0" indent="-285750" algn="l" rtl="0">
              <a:lnSpc>
                <a:spcPct val="200000"/>
              </a:lnSpc>
              <a:spcBef>
                <a:spcPts val="0"/>
              </a:spcBef>
              <a:spcAft>
                <a:spcPts val="0"/>
              </a:spcAft>
              <a:buClr>
                <a:schemeClr val="dk1"/>
              </a:buClr>
              <a:buSzPts val="1400"/>
              <a:buFont typeface="Wingdings" panose="05000000000000000000" pitchFamily="2" charset="2"/>
              <a:buChar char="v"/>
            </a:pPr>
            <a:r>
              <a:rPr lang="en" sz="1400" dirty="0">
                <a:solidFill>
                  <a:schemeClr val="bg2"/>
                </a:solidFill>
                <a:highlight>
                  <a:srgbClr val="FFFFFF"/>
                </a:highlight>
              </a:rPr>
              <a:t>Works collaboratively with key stakeholders to meet the academic, social -emotional, and post secondary needs.</a:t>
            </a:r>
            <a:endParaRPr sz="1400" dirty="0">
              <a:solidFill>
                <a:schemeClr val="bg2"/>
              </a:solidFill>
              <a:highlight>
                <a:srgbClr val="FFFFFF"/>
              </a:highlight>
            </a:endParaRPr>
          </a:p>
          <a:p>
            <a:pPr marL="0" lvl="0" indent="0" algn="l" rtl="0">
              <a:spcBef>
                <a:spcPts val="0"/>
              </a:spcBef>
              <a:spcAft>
                <a:spcPts val="16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and responsibility of a School Counselor</a:t>
            </a:r>
            <a:endParaRPr dirty="0"/>
          </a:p>
        </p:txBody>
      </p:sp>
      <p:sp>
        <p:nvSpPr>
          <p:cNvPr id="104" name="Google Shape;104;p16"/>
          <p:cNvSpPr txBox="1">
            <a:spLocks noGrp="1"/>
          </p:cNvSpPr>
          <p:nvPr>
            <p:ph type="body" idx="1"/>
          </p:nvPr>
        </p:nvSpPr>
        <p:spPr>
          <a:xfrm>
            <a:off x="311700" y="936702"/>
            <a:ext cx="8520600" cy="39921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As defined by ASCA and NYSCCA:</a:t>
            </a:r>
            <a:endParaRPr b="1" dirty="0"/>
          </a:p>
          <a:p>
            <a:pPr marL="457200" lvl="0" indent="-304800" algn="l" rtl="0">
              <a:spcBef>
                <a:spcPts val="1600"/>
              </a:spcBef>
              <a:spcAft>
                <a:spcPts val="0"/>
              </a:spcAft>
              <a:buClr>
                <a:schemeClr val="dk1"/>
              </a:buClr>
              <a:buSzPts val="1200"/>
              <a:buFont typeface="Times New Roman"/>
              <a:buChar char="★"/>
            </a:pPr>
            <a:r>
              <a:rPr lang="en" sz="1350" dirty="0">
                <a:solidFill>
                  <a:schemeClr val="bg2"/>
                </a:solidFill>
                <a:highlight>
                  <a:srgbClr val="FFFFFF"/>
                </a:highlight>
                <a:latin typeface="Calibri" panose="020F0502020204030204" pitchFamily="34" charset="0"/>
                <a:ea typeface="Times New Roman"/>
                <a:cs typeface="Times New Roman"/>
                <a:sym typeface="Times New Roman"/>
              </a:rPr>
              <a:t>Direct services: responsive services, crisis response, group, individual, appraisal, assessment, advisement, developing post- HS plans, and encourage parental involvement.</a:t>
            </a:r>
            <a:endParaRPr sz="1350" dirty="0">
              <a:solidFill>
                <a:schemeClr val="bg2"/>
              </a:solidFill>
              <a:highlight>
                <a:srgbClr val="FFFFFF"/>
              </a:highlight>
              <a:latin typeface="Calibri" panose="020F0502020204030204" pitchFamily="34" charset="0"/>
              <a:ea typeface="Times New Roman"/>
              <a:cs typeface="Times New Roman"/>
              <a:sym typeface="Times New Roman"/>
            </a:endParaRPr>
          </a:p>
          <a:p>
            <a:pPr marL="457200" lvl="0" indent="0" algn="l" rtl="0">
              <a:spcBef>
                <a:spcPts val="0"/>
              </a:spcBef>
              <a:spcAft>
                <a:spcPts val="0"/>
              </a:spcAft>
              <a:buNone/>
            </a:pPr>
            <a:endParaRPr sz="1350" dirty="0">
              <a:solidFill>
                <a:schemeClr val="bg2"/>
              </a:solidFill>
              <a:highlight>
                <a:srgbClr val="FFFFFF"/>
              </a:highlight>
              <a:latin typeface="Calibri" panose="020F0502020204030204" pitchFamily="34" charset="0"/>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 sz="1350" dirty="0">
                <a:solidFill>
                  <a:schemeClr val="bg2"/>
                </a:solidFill>
                <a:highlight>
                  <a:srgbClr val="FFFFFF"/>
                </a:highlight>
                <a:latin typeface="Calibri" panose="020F0502020204030204" pitchFamily="34" charset="0"/>
                <a:ea typeface="Times New Roman"/>
                <a:cs typeface="Times New Roman"/>
                <a:sym typeface="Times New Roman"/>
              </a:rPr>
              <a:t>Indirect services: collboaration, consultations, referral, leadership, advocacy and teaming. </a:t>
            </a:r>
            <a:endParaRPr sz="1350" dirty="0">
              <a:solidFill>
                <a:schemeClr val="bg2"/>
              </a:solidFill>
              <a:highlight>
                <a:srgbClr val="FFFFFF"/>
              </a:highlight>
              <a:latin typeface="Calibri" panose="020F0502020204030204" pitchFamily="34" charset="0"/>
              <a:ea typeface="Times New Roman"/>
              <a:cs typeface="Times New Roman"/>
              <a:sym typeface="Times New Roman"/>
            </a:endParaRPr>
          </a:p>
          <a:p>
            <a:pPr marL="457200" lvl="0" indent="0" algn="l" rtl="0">
              <a:spcBef>
                <a:spcPts val="0"/>
              </a:spcBef>
              <a:spcAft>
                <a:spcPts val="0"/>
              </a:spcAft>
              <a:buNone/>
            </a:pPr>
            <a:endParaRPr sz="1350" dirty="0">
              <a:solidFill>
                <a:schemeClr val="bg2"/>
              </a:solidFill>
              <a:highlight>
                <a:srgbClr val="FFFFFF"/>
              </a:highlight>
              <a:latin typeface="Calibri" panose="020F0502020204030204" pitchFamily="34" charset="0"/>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 sz="1350" dirty="0">
                <a:solidFill>
                  <a:schemeClr val="bg2"/>
                </a:solidFill>
                <a:highlight>
                  <a:srgbClr val="FFFFFF"/>
                </a:highlight>
                <a:latin typeface="Calibri" panose="020F0502020204030204" pitchFamily="34" charset="0"/>
                <a:ea typeface="Times New Roman"/>
                <a:cs typeface="Times New Roman"/>
                <a:sym typeface="Times New Roman"/>
              </a:rPr>
              <a:t>Annual student progress review: review students goals, academic, behaviors and attendance progress with grades 6-12 yearly. </a:t>
            </a:r>
            <a:endParaRPr sz="1350" dirty="0">
              <a:solidFill>
                <a:schemeClr val="bg2"/>
              </a:solidFill>
              <a:highlight>
                <a:srgbClr val="FFFFFF"/>
              </a:highlight>
              <a:latin typeface="Calibri" panose="020F0502020204030204" pitchFamily="34" charset="0"/>
              <a:ea typeface="Times New Roman"/>
              <a:cs typeface="Times New Roman"/>
              <a:sym typeface="Times New Roman"/>
            </a:endParaRPr>
          </a:p>
          <a:p>
            <a:pPr marL="457200" lvl="0" indent="0" algn="l" rtl="0">
              <a:spcBef>
                <a:spcPts val="0"/>
              </a:spcBef>
              <a:spcAft>
                <a:spcPts val="0"/>
              </a:spcAft>
              <a:buNone/>
            </a:pPr>
            <a:endParaRPr sz="1350" dirty="0">
              <a:solidFill>
                <a:schemeClr val="bg2"/>
              </a:solidFill>
              <a:highlight>
                <a:srgbClr val="FFFFFF"/>
              </a:highlight>
              <a:latin typeface="Calibri" panose="020F0502020204030204" pitchFamily="34" charset="0"/>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 sz="1350" dirty="0">
                <a:solidFill>
                  <a:schemeClr val="bg2"/>
                </a:solidFill>
                <a:highlight>
                  <a:srgbClr val="FFFFFF"/>
                </a:highlight>
                <a:latin typeface="Calibri" panose="020F0502020204030204" pitchFamily="34" charset="0"/>
                <a:ea typeface="Times New Roman"/>
                <a:cs typeface="Times New Roman"/>
                <a:sym typeface="Times New Roman"/>
              </a:rPr>
              <a:t>Core instruction and lesson plans: Provide students with classroom instruction coupled with lesson plans that are aligned with ASCA.</a:t>
            </a:r>
            <a:endParaRPr sz="1350" dirty="0">
              <a:solidFill>
                <a:schemeClr val="bg2"/>
              </a:solidFill>
              <a:highlight>
                <a:srgbClr val="FFFFFF"/>
              </a:highlight>
              <a:latin typeface="Calibri" panose="020F0502020204030204" pitchFamily="34" charset="0"/>
              <a:ea typeface="Times New Roman"/>
              <a:cs typeface="Times New Roman"/>
              <a:sym typeface="Times New Roman"/>
            </a:endParaRPr>
          </a:p>
          <a:p>
            <a:pPr marL="457200" lvl="0" indent="0" algn="l" rtl="0">
              <a:spcBef>
                <a:spcPts val="0"/>
              </a:spcBef>
              <a:spcAft>
                <a:spcPts val="0"/>
              </a:spcAft>
              <a:buNone/>
            </a:pPr>
            <a:endParaRPr sz="1350" dirty="0">
              <a:solidFill>
                <a:schemeClr val="bg2"/>
              </a:solidFill>
              <a:highlight>
                <a:srgbClr val="FFFFFF"/>
              </a:highlight>
              <a:latin typeface="Calibri" panose="020F0502020204030204" pitchFamily="34" charset="0"/>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 sz="1350" dirty="0">
                <a:solidFill>
                  <a:schemeClr val="bg2"/>
                </a:solidFill>
                <a:highlight>
                  <a:srgbClr val="FFFFFF"/>
                </a:highlight>
                <a:latin typeface="Calibri" panose="020F0502020204030204" pitchFamily="34" charset="0"/>
                <a:ea typeface="Times New Roman"/>
                <a:cs typeface="Times New Roman"/>
                <a:sym typeface="Times New Roman"/>
              </a:rPr>
              <a:t>Data Driven practices: Use of data to inform decisions, pre and post test/surveys.</a:t>
            </a:r>
            <a:endParaRPr sz="1350" dirty="0">
              <a:solidFill>
                <a:schemeClr val="bg2"/>
              </a:solidFill>
              <a:highlight>
                <a:srgbClr val="FFFFFF"/>
              </a:highlight>
              <a:latin typeface="Calibri" panose="020F0502020204030204" pitchFamily="34" charset="0"/>
              <a:ea typeface="Times New Roman"/>
              <a:cs typeface="Times New Roman"/>
              <a:sym typeface="Times New Roman"/>
            </a:endParaRPr>
          </a:p>
          <a:p>
            <a:pPr marL="457200" lvl="0" indent="0" algn="l" rtl="0">
              <a:spcBef>
                <a:spcPts val="0"/>
              </a:spcBef>
              <a:spcAft>
                <a:spcPts val="0"/>
              </a:spcAft>
              <a:buNone/>
            </a:pPr>
            <a:endParaRPr sz="1350" dirty="0">
              <a:solidFill>
                <a:schemeClr val="bg2"/>
              </a:solidFill>
              <a:highlight>
                <a:srgbClr val="FFFFFF"/>
              </a:highlight>
              <a:latin typeface="Calibri" panose="020F0502020204030204" pitchFamily="34" charset="0"/>
              <a:ea typeface="Times New Roman"/>
              <a:cs typeface="Times New Roman"/>
              <a:sym typeface="Times New Roman"/>
            </a:endParaRPr>
          </a:p>
          <a:p>
            <a:pPr marL="457200" lvl="0" indent="-304800" algn="l" rtl="0">
              <a:spcBef>
                <a:spcPts val="0"/>
              </a:spcBef>
              <a:spcAft>
                <a:spcPts val="0"/>
              </a:spcAft>
              <a:buClr>
                <a:schemeClr val="dk1"/>
              </a:buClr>
              <a:buSzPts val="1200"/>
              <a:buFont typeface="Times New Roman"/>
              <a:buChar char="★"/>
            </a:pPr>
            <a:r>
              <a:rPr lang="en" sz="1350" dirty="0">
                <a:solidFill>
                  <a:schemeClr val="bg2"/>
                </a:solidFill>
                <a:highlight>
                  <a:srgbClr val="FFFFFF"/>
                </a:highlight>
                <a:latin typeface="Calibri" panose="020F0502020204030204" pitchFamily="34" charset="0"/>
                <a:ea typeface="Times New Roman"/>
                <a:cs typeface="Times New Roman"/>
                <a:sym typeface="Times New Roman"/>
              </a:rPr>
              <a:t>Has a caseload of no more than 1:250 students.</a:t>
            </a:r>
            <a:endParaRPr sz="1350" dirty="0">
              <a:solidFill>
                <a:schemeClr val="bg2"/>
              </a:solidFill>
              <a:highlight>
                <a:srgbClr val="FFFFFF"/>
              </a:highlight>
              <a:latin typeface="Calibri" panose="020F0502020204030204" pitchFamily="34" charset="0"/>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b="1" dirty="0">
              <a:solidFill>
                <a:schemeClr val="dk1"/>
              </a:solidFill>
              <a:highlight>
                <a:srgbClr val="FFFF00"/>
              </a:highlight>
              <a:latin typeface="Times New Roman"/>
              <a:ea typeface="Times New Roman"/>
              <a:cs typeface="Times New Roman"/>
              <a:sym typeface="Times New Roman"/>
            </a:endParaRPr>
          </a:p>
          <a:p>
            <a:pPr marL="0" lvl="0" indent="0" algn="l" rtl="0">
              <a:spcBef>
                <a:spcPts val="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RCSD School Counseling Mission </a:t>
            </a:r>
            <a:endParaRPr dirty="0"/>
          </a:p>
        </p:txBody>
      </p:sp>
      <p:sp>
        <p:nvSpPr>
          <p:cNvPr id="110" name="Google Shape;110;p1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indent="0">
              <a:spcAft>
                <a:spcPts val="1600"/>
              </a:spcAft>
              <a:buNone/>
            </a:pPr>
            <a:r>
              <a:rPr lang="en-US" i="1" dirty="0">
                <a:latin typeface="Calibri" panose="020F0502020204030204" pitchFamily="34" charset="0"/>
                <a:cs typeface="Calibri" panose="020F0502020204030204" pitchFamily="34" charset="0"/>
              </a:rPr>
              <a:t>T</a:t>
            </a:r>
            <a:r>
              <a:rPr lang="en-US" i="1" dirty="0" smtClean="0">
                <a:latin typeface="Calibri" panose="020F0502020204030204" pitchFamily="34" charset="0"/>
                <a:cs typeface="Calibri" panose="020F0502020204030204" pitchFamily="34" charset="0"/>
              </a:rPr>
              <a:t>o </a:t>
            </a:r>
            <a:r>
              <a:rPr lang="en-US" i="1" dirty="0">
                <a:latin typeface="Calibri" panose="020F0502020204030204" pitchFamily="34" charset="0"/>
                <a:cs typeface="Calibri" panose="020F0502020204030204" pitchFamily="34" charset="0"/>
              </a:rPr>
              <a:t>provide a comprehensive, developmentally age-appropriate and sequential school counseling program that is aligned with the New York State Learning Standards and national (ASCA) and state (NYSSCA) standards. </a:t>
            </a:r>
            <a:endParaRPr lang="en-US" i="1" dirty="0" smtClean="0">
              <a:latin typeface="Calibri" panose="020F0502020204030204" pitchFamily="34" charset="0"/>
              <a:cs typeface="Calibri" panose="020F0502020204030204" pitchFamily="34" charset="0"/>
            </a:endParaRPr>
          </a:p>
          <a:p>
            <a:pPr marL="0" indent="0">
              <a:spcAft>
                <a:spcPts val="1600"/>
              </a:spcAft>
              <a:buNone/>
            </a:pPr>
            <a:r>
              <a:rPr lang="en-US" i="1" dirty="0" smtClean="0">
                <a:latin typeface="Calibri" panose="020F0502020204030204" pitchFamily="34" charset="0"/>
                <a:cs typeface="Calibri" panose="020F0502020204030204" pitchFamily="34" charset="0"/>
              </a:rPr>
              <a:t>School </a:t>
            </a:r>
            <a:r>
              <a:rPr lang="en-US" i="1" dirty="0">
                <a:latin typeface="Calibri" panose="020F0502020204030204" pitchFamily="34" charset="0"/>
                <a:cs typeface="Calibri" panose="020F0502020204030204" pitchFamily="34" charset="0"/>
              </a:rPr>
              <a:t>Counselors address the academic, career and social-emotional development needs of students with a global perspective. School Counselors work collaboratively with families, staff, and community partners to prepare students to become effective 21st century learners, achieve success in school, and develop into contributing members of our society.</a:t>
            </a:r>
          </a:p>
          <a:p>
            <a:pPr marL="0" lvl="0" indent="0" algn="l" rtl="0">
              <a:spcBef>
                <a:spcPts val="0"/>
              </a:spcBef>
              <a:spcAft>
                <a:spcPts val="16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RCSD School Counselor </a:t>
            </a:r>
            <a:r>
              <a:rPr lang="en" dirty="0" smtClean="0"/>
              <a:t>Vision </a:t>
            </a:r>
            <a:endParaRPr dirty="0"/>
          </a:p>
        </p:txBody>
      </p:sp>
      <p:sp>
        <p:nvSpPr>
          <p:cNvPr id="116" name="Google Shape;116;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indent="0">
              <a:spcAft>
                <a:spcPts val="1600"/>
              </a:spcAft>
              <a:buNone/>
            </a:pPr>
            <a:r>
              <a:rPr lang="en-US" i="1" dirty="0">
                <a:latin typeface="Calibri" panose="020F0502020204030204" pitchFamily="34" charset="0"/>
                <a:cs typeface="Calibri" panose="020F0502020204030204" pitchFamily="34" charset="0"/>
              </a:rPr>
              <a:t>E</a:t>
            </a:r>
            <a:r>
              <a:rPr lang="en-US" i="1" dirty="0" smtClean="0">
                <a:latin typeface="Calibri" panose="020F0502020204030204" pitchFamily="34" charset="0"/>
                <a:cs typeface="Calibri" panose="020F0502020204030204" pitchFamily="34" charset="0"/>
              </a:rPr>
              <a:t>very </a:t>
            </a:r>
            <a:r>
              <a:rPr lang="en-US" i="1" dirty="0">
                <a:latin typeface="Calibri" panose="020F0502020204030204" pitchFamily="34" charset="0"/>
                <a:cs typeface="Calibri" panose="020F0502020204030204" pitchFamily="34" charset="0"/>
              </a:rPr>
              <a:t>student will acquire the academic and social-emotional skills, post- secondary preparation and career exploration to reach their fullest educational potential.</a:t>
            </a:r>
          </a:p>
          <a:p>
            <a:pPr marL="0" lvl="0" indent="0" algn="l" rtl="0">
              <a:spcBef>
                <a:spcPts val="0"/>
              </a:spcBef>
              <a:spcAft>
                <a:spcPts val="16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and responsibility of School Counselor</a:t>
            </a:r>
            <a:endParaRPr dirty="0"/>
          </a:p>
        </p:txBody>
      </p:sp>
      <p:sp>
        <p:nvSpPr>
          <p:cNvPr id="122" name="Google Shape;122;p1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sz="1200" dirty="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b="1" dirty="0">
              <a:solidFill>
                <a:schemeClr val="dk1"/>
              </a:solidFill>
              <a:highlight>
                <a:srgbClr val="FFFF00"/>
              </a:highlight>
              <a:latin typeface="Times New Roman"/>
              <a:ea typeface="Times New Roman"/>
              <a:cs typeface="Times New Roman"/>
              <a:sym typeface="Times New Roman"/>
            </a:endParaRPr>
          </a:p>
          <a:p>
            <a:pPr marL="0" lvl="0" indent="0" algn="l" rtl="0">
              <a:spcBef>
                <a:spcPts val="0"/>
              </a:spcBef>
              <a:spcAft>
                <a:spcPts val="0"/>
              </a:spcAft>
              <a:buNone/>
            </a:pPr>
            <a:endParaRPr dirty="0"/>
          </a:p>
          <a:p>
            <a:pPr marL="0" lvl="0" indent="0" algn="l" rtl="0">
              <a:spcBef>
                <a:spcPts val="1600"/>
              </a:spcBef>
              <a:spcAft>
                <a:spcPts val="1600"/>
              </a:spcAft>
              <a:buNone/>
            </a:pPr>
            <a:endParaRPr dirty="0"/>
          </a:p>
        </p:txBody>
      </p:sp>
      <p:pic>
        <p:nvPicPr>
          <p:cNvPr id="123" name="Google Shape;123;p19"/>
          <p:cNvPicPr preferRelativeResize="0"/>
          <p:nvPr/>
        </p:nvPicPr>
        <p:blipFill>
          <a:blip r:embed="rId3">
            <a:alphaModFix/>
          </a:blip>
          <a:stretch>
            <a:fillRect/>
          </a:stretch>
        </p:blipFill>
        <p:spPr>
          <a:xfrm>
            <a:off x="340614" y="0"/>
            <a:ext cx="8462772"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New School Counseling Regulations</a:t>
            </a:r>
            <a:endParaRPr dirty="0"/>
          </a:p>
        </p:txBody>
      </p:sp>
      <p:sp>
        <p:nvSpPr>
          <p:cNvPr id="129" name="Google Shape;129;p20"/>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highlight>
                  <a:srgbClr val="FFFFFF"/>
                </a:highlight>
                <a:latin typeface="Calibri" panose="020F0502020204030204" pitchFamily="34" charset="0"/>
                <a:cs typeface="Calibri" panose="020F0502020204030204" pitchFamily="34" charset="0"/>
              </a:rPr>
              <a:t>The work of the school counselor is viewed as important role for students, families, and the community at large. Evidenced by the American School Counselor Association and New York state rules and regulations that govern school counseling. </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a:p>
            <a:pPr marL="0" lvl="0" indent="0" algn="l" rtl="0">
              <a:spcBef>
                <a:spcPts val="1600"/>
              </a:spcBef>
              <a:spcAft>
                <a:spcPts val="0"/>
              </a:spcAft>
              <a:buNone/>
            </a:pPr>
            <a:r>
              <a:rPr lang="en" dirty="0"/>
              <a:t>Part 100.2(j) </a:t>
            </a:r>
            <a:endParaRPr dirty="0"/>
          </a:p>
          <a:p>
            <a:pPr marL="0" lvl="0" indent="0" algn="l" rtl="0">
              <a:spcBef>
                <a:spcPts val="1600"/>
              </a:spcBef>
              <a:spcAft>
                <a:spcPts val="0"/>
              </a:spcAft>
              <a:buNone/>
            </a:pPr>
            <a:r>
              <a:rPr lang="en" dirty="0"/>
              <a:t>Part 80</a:t>
            </a:r>
            <a:endParaRPr dirty="0"/>
          </a:p>
          <a:p>
            <a:pPr marL="0" lvl="0" indent="0" algn="l" rtl="0">
              <a:spcBef>
                <a:spcPts val="1600"/>
              </a:spcBef>
              <a:spcAft>
                <a:spcPts val="0"/>
              </a:spcAft>
              <a:buNone/>
            </a:pPr>
            <a:r>
              <a:rPr lang="en" dirty="0"/>
              <a:t>Part 52.21</a:t>
            </a:r>
            <a:endParaRPr dirty="0"/>
          </a:p>
          <a:p>
            <a:pPr marL="0" lvl="0" indent="0" algn="l" rtl="0">
              <a:spcBef>
                <a:spcPts val="1600"/>
              </a:spcBef>
              <a:spcAft>
                <a:spcPts val="16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 100(j) - Requirements for School Counselors</a:t>
            </a:r>
            <a:endParaRPr dirty="0"/>
          </a:p>
        </p:txBody>
      </p:sp>
      <p:sp>
        <p:nvSpPr>
          <p:cNvPr id="135" name="Google Shape;135;p21"/>
          <p:cNvSpPr txBox="1">
            <a:spLocks noGrp="1"/>
          </p:cNvSpPr>
          <p:nvPr>
            <p:ph type="body" idx="1"/>
          </p:nvPr>
        </p:nvSpPr>
        <p:spPr>
          <a:xfrm>
            <a:off x="311700" y="1229875"/>
            <a:ext cx="8520600" cy="3857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136" name="Google Shape;136;p21"/>
          <p:cNvPicPr preferRelativeResize="0"/>
          <p:nvPr/>
        </p:nvPicPr>
        <p:blipFill>
          <a:blip r:embed="rId3">
            <a:alphaModFix/>
          </a:blip>
          <a:stretch>
            <a:fillRect/>
          </a:stretch>
        </p:blipFill>
        <p:spPr>
          <a:xfrm>
            <a:off x="2101225" y="1175475"/>
            <a:ext cx="4941550" cy="3968025"/>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1242</Words>
  <Application>Microsoft Office PowerPoint</Application>
  <PresentationFormat>On-screen Show (16:9)</PresentationFormat>
  <Paragraphs>122</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Roboto</vt:lpstr>
      <vt:lpstr>Calibri</vt:lpstr>
      <vt:lpstr>Wingdings</vt:lpstr>
      <vt:lpstr>Arial</vt:lpstr>
      <vt:lpstr>Times New Roman</vt:lpstr>
      <vt:lpstr>Geometric</vt:lpstr>
      <vt:lpstr>Role of a School Counselor</vt:lpstr>
      <vt:lpstr>History</vt:lpstr>
      <vt:lpstr>American School Counselor Association:  What is a Certified School Counselor?</vt:lpstr>
      <vt:lpstr>The role and responsibility of a School Counselor</vt:lpstr>
      <vt:lpstr>RCSD School Counseling Mission </vt:lpstr>
      <vt:lpstr>RCSD School Counselor Vision </vt:lpstr>
      <vt:lpstr>The role and responsibility of School Counselor</vt:lpstr>
      <vt:lpstr>New School Counseling Regulations</vt:lpstr>
      <vt:lpstr>Part 100(j) - Requirements for School Counselors</vt:lpstr>
      <vt:lpstr>Comprehensive School Counseling Plan</vt:lpstr>
      <vt:lpstr>RCSD Comprehensive School Counseling Plan</vt:lpstr>
      <vt:lpstr>Benefit of RCSD Comprehensive School Counselor Plan: Students</vt:lpstr>
      <vt:lpstr>Benefits of RCSD Comprehensive School Counseling Plan: Parents</vt:lpstr>
      <vt:lpstr>Benefits of RCSD Comprehensive School Counseling Plan: Teachers </vt:lpstr>
      <vt:lpstr>Benefits of RCSD Comprehensive School Counseling Plan: Administrators</vt:lpstr>
      <vt:lpstr>Benefits of RCSD Comprehensive School Counseling Plan: Student Support Personnel </vt:lpstr>
      <vt:lpstr>Benefits of RCSD Comprehensive School Counseling Plan: Community</vt:lpstr>
      <vt:lpstr>Questions, Comments &amp; Suggestions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a School Counselor</dc:title>
  <dc:creator>Clark, Crystal</dc:creator>
  <cp:lastModifiedBy>Deisinger, Erik M</cp:lastModifiedBy>
  <cp:revision>8</cp:revision>
  <dcterms:modified xsi:type="dcterms:W3CDTF">2020-09-01T13:13:28Z</dcterms:modified>
</cp:coreProperties>
</file>