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5" r:id="rId1"/>
    <p:sldMasterId id="2147483688" r:id="rId2"/>
  </p:sldMasterIdLst>
  <p:notesMasterIdLst>
    <p:notesMasterId r:id="rId30"/>
  </p:notesMasterIdLst>
  <p:sldIdLst>
    <p:sldId id="258" r:id="rId3"/>
    <p:sldId id="318" r:id="rId4"/>
    <p:sldId id="311" r:id="rId5"/>
    <p:sldId id="307" r:id="rId6"/>
    <p:sldId id="337" r:id="rId7"/>
    <p:sldId id="338" r:id="rId8"/>
    <p:sldId id="262" r:id="rId9"/>
    <p:sldId id="336" r:id="rId10"/>
    <p:sldId id="260" r:id="rId11"/>
    <p:sldId id="261" r:id="rId12"/>
    <p:sldId id="305" r:id="rId13"/>
    <p:sldId id="259" r:id="rId14"/>
    <p:sldId id="320" r:id="rId15"/>
    <p:sldId id="329" r:id="rId16"/>
    <p:sldId id="330" r:id="rId17"/>
    <p:sldId id="333" r:id="rId18"/>
    <p:sldId id="334" r:id="rId19"/>
    <p:sldId id="321" r:id="rId20"/>
    <p:sldId id="335" r:id="rId21"/>
    <p:sldId id="322" r:id="rId22"/>
    <p:sldId id="340" r:id="rId23"/>
    <p:sldId id="325" r:id="rId24"/>
    <p:sldId id="327" r:id="rId25"/>
    <p:sldId id="328" r:id="rId26"/>
    <p:sldId id="339" r:id="rId27"/>
    <p:sldId id="341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3152-FD5F-4C31-9E89-45FD786C35F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1028-2E4D-4955-906A-BB008DB69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1028-2E4D-4955-906A-BB008DB69F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1028-2E4D-4955-906A-BB008DB69F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C773A-0658-4112-8B3E-269A233AE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FA723-C20D-491E-81E1-440F945B7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AC8A9-E588-4FC2-93F3-BAC7B0A38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AC6E58-33D9-4560-8D1C-B238405E5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C773A-0658-4112-8B3E-269A233AE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01471-DDF1-413B-8FF5-93CF1E116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92AD6EC-132B-43C5-8EBB-E77660953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5DED-466A-441F-AD07-A289D577B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4E93D-916E-4BA2-8FD2-1945C0885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3094-2D33-4E0E-B68B-B31772A4D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CD61D-A4E0-40DE-9336-EA9664288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01471-DDF1-413B-8FF5-93CF1E116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0FF7C-C1EC-44E7-952E-0CAF19A87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483B1-E049-4E0A-82B1-B198C26445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FA723-C20D-491E-81E1-440F945B7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AC8A9-E588-4FC2-93F3-BAC7B0A38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92AD6EC-132B-43C5-8EBB-E77660953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5DED-466A-441F-AD07-A289D577B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4E93D-916E-4BA2-8FD2-1945C0885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3094-2D33-4E0E-B68B-B31772A4D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CD61D-A4E0-40DE-9336-EA9664288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0FF7C-C1EC-44E7-952E-0CAF19A87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483B1-E049-4E0A-82B1-B198C26445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C4ABC52-445D-48E7-9EDC-385F66A1C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C4ABC52-445D-48E7-9EDC-385F66A1C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6375" y="954088"/>
            <a:ext cx="2339975" cy="2814637"/>
            <a:chOff x="4286" y="527"/>
            <a:chExt cx="1474" cy="1773"/>
          </a:xfrm>
        </p:grpSpPr>
        <p:pic>
          <p:nvPicPr>
            <p:cNvPr id="8201" name="Picture 3" descr="newt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90" y="527"/>
              <a:ext cx="1170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4286" y="2069"/>
              <a:ext cx="147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Newton 1642-1727</a:t>
              </a:r>
            </a:p>
          </p:txBody>
        </p:sp>
      </p:grp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Newton’s laws of gravitation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492500" y="1089025"/>
            <a:ext cx="5354638" cy="1711325"/>
          </a:xfrm>
          <a:prstGeom prst="wedgeRoundRectCallout">
            <a:avLst>
              <a:gd name="adj1" fmla="val -84185"/>
              <a:gd name="adj2" fmla="val -8255"/>
              <a:gd name="adj3" fmla="val 16667"/>
            </a:avLst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>
                <a:latin typeface="Comic Sans MS" pitchFamily="66" charset="0"/>
              </a:rPr>
              <a:t>Anything with mass attracts anything else with mass.  The size of that attraction is given by my Law of Gravitation: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31118" y="3968749"/>
            <a:ext cx="2430463" cy="1311275"/>
            <a:chOff x="1491" y="2755"/>
            <a:chExt cx="1531" cy="826"/>
          </a:xfrm>
        </p:grpSpPr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826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dirty="0" err="1" smtClean="0">
                  <a:solidFill>
                    <a:schemeClr val="bg1"/>
                  </a:solidFill>
                  <a:latin typeface="Comic Sans MS" pitchFamily="66" charset="0"/>
                </a:rPr>
                <a:t>Fg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= Gm</a:t>
              </a:r>
              <a:r>
                <a:rPr lang="en-GB" sz="3200" baseline="-250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m</a:t>
              </a:r>
              <a:r>
                <a:rPr lang="en-GB" sz="3200" baseline="-25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  <a:p>
              <a:pPr algn="ctr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       r</a:t>
              </a:r>
              <a:r>
                <a:rPr lang="en-GB" sz="3200" baseline="30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>
              <a:off x="2086" y="3209"/>
              <a:ext cx="76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5634038"/>
            <a:ext cx="91440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…where m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and m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are the masses of the two objects (in kg), r is the distance between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their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centers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(in m) and G is “The Universal Gravitational Constant” (= 6.67 x 10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-11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Nm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kg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-2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).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954587" y="3968748"/>
            <a:ext cx="2430463" cy="1311275"/>
            <a:chOff x="1491" y="2755"/>
            <a:chExt cx="1531" cy="82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826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dirty="0" err="1" smtClean="0">
                  <a:solidFill>
                    <a:schemeClr val="bg1"/>
                  </a:solidFill>
                  <a:latin typeface="Comic Sans MS" pitchFamily="66" charset="0"/>
                </a:rPr>
                <a:t>Fg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 </a:t>
              </a:r>
              <a:r>
                <a:rPr lang="en-GB" sz="32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m</a:t>
              </a:r>
              <a:r>
                <a:rPr lang="en-GB" sz="32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m</a:t>
              </a:r>
              <a:r>
                <a:rPr lang="en-GB" sz="32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32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       r</a:t>
              </a:r>
              <a:r>
                <a:rPr lang="en-GB" sz="3200" baseline="30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157" y="3168"/>
              <a:ext cx="76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41085" y="44397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1578" y="3003373"/>
            <a:ext cx="563647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*This is a field force, not a contact force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8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Gravitational Field Strength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95" y="2324855"/>
            <a:ext cx="3109912" cy="4537075"/>
            <a:chOff x="215" y="1224"/>
            <a:chExt cx="1959" cy="2858"/>
          </a:xfrm>
        </p:grpSpPr>
        <p:pic>
          <p:nvPicPr>
            <p:cNvPr id="14343" name="Picture 5" descr="EARTH"/>
            <p:cNvPicPr>
              <a:picLocks noChangeAspect="1" noChangeArrowheads="1"/>
            </p:cNvPicPr>
            <p:nvPr/>
          </p:nvPicPr>
          <p:blipFill>
            <a:blip r:embed="rId2" cstate="print"/>
            <a:srcRect t="22064" b="5566"/>
            <a:stretch>
              <a:fillRect/>
            </a:stretch>
          </p:blipFill>
          <p:spPr bwMode="auto">
            <a:xfrm>
              <a:off x="215" y="2103"/>
              <a:ext cx="1959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4" name="Group 6"/>
            <p:cNvGrpSpPr>
              <a:grpSpLocks/>
            </p:cNvGrpSpPr>
            <p:nvPr/>
          </p:nvGrpSpPr>
          <p:grpSpPr bwMode="auto">
            <a:xfrm flipH="1">
              <a:off x="924" y="1224"/>
              <a:ext cx="646" cy="1131"/>
              <a:chOff x="4659" y="1354"/>
              <a:chExt cx="745" cy="1354"/>
            </a:xfrm>
          </p:grpSpPr>
          <p:sp>
            <p:nvSpPr>
              <p:cNvPr id="14345" name="Freeform 7"/>
              <p:cNvSpPr>
                <a:spLocks/>
              </p:cNvSpPr>
              <p:nvPr/>
            </p:nvSpPr>
            <p:spPr bwMode="auto">
              <a:xfrm flipH="1">
                <a:off x="5098" y="2576"/>
                <a:ext cx="306" cy="132"/>
              </a:xfrm>
              <a:custGeom>
                <a:avLst/>
                <a:gdLst>
                  <a:gd name="T0" fmla="*/ 24 w 569"/>
                  <a:gd name="T1" fmla="*/ 1 h 454"/>
                  <a:gd name="T2" fmla="*/ 19 w 569"/>
                  <a:gd name="T3" fmla="*/ 1 h 454"/>
                  <a:gd name="T4" fmla="*/ 11 w 569"/>
                  <a:gd name="T5" fmla="*/ 1 h 454"/>
                  <a:gd name="T6" fmla="*/ 0 w 569"/>
                  <a:gd name="T7" fmla="*/ 1 h 454"/>
                  <a:gd name="T8" fmla="*/ 1 w 569"/>
                  <a:gd name="T9" fmla="*/ 2 h 454"/>
                  <a:gd name="T10" fmla="*/ 32 w 569"/>
                  <a:gd name="T11" fmla="*/ 3 h 454"/>
                  <a:gd name="T12" fmla="*/ 47 w 569"/>
                  <a:gd name="T13" fmla="*/ 3 h 454"/>
                  <a:gd name="T14" fmla="*/ 47 w 569"/>
                  <a:gd name="T15" fmla="*/ 2 h 454"/>
                  <a:gd name="T16" fmla="*/ 44 w 569"/>
                  <a:gd name="T17" fmla="*/ 1 h 454"/>
                  <a:gd name="T18" fmla="*/ 38 w 569"/>
                  <a:gd name="T19" fmla="*/ 0 h 454"/>
                  <a:gd name="T20" fmla="*/ 24 w 569"/>
                  <a:gd name="T21" fmla="*/ 1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9"/>
                  <a:gd name="T34" fmla="*/ 0 h 454"/>
                  <a:gd name="T35" fmla="*/ 569 w 569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46" name="Freeform 8"/>
              <p:cNvSpPr>
                <a:spLocks/>
              </p:cNvSpPr>
              <p:nvPr/>
            </p:nvSpPr>
            <p:spPr bwMode="auto">
              <a:xfrm>
                <a:off x="4778" y="2571"/>
                <a:ext cx="306" cy="132"/>
              </a:xfrm>
              <a:custGeom>
                <a:avLst/>
                <a:gdLst>
                  <a:gd name="T0" fmla="*/ 24 w 569"/>
                  <a:gd name="T1" fmla="*/ 1 h 454"/>
                  <a:gd name="T2" fmla="*/ 19 w 569"/>
                  <a:gd name="T3" fmla="*/ 1 h 454"/>
                  <a:gd name="T4" fmla="*/ 11 w 569"/>
                  <a:gd name="T5" fmla="*/ 1 h 454"/>
                  <a:gd name="T6" fmla="*/ 0 w 569"/>
                  <a:gd name="T7" fmla="*/ 1 h 454"/>
                  <a:gd name="T8" fmla="*/ 1 w 569"/>
                  <a:gd name="T9" fmla="*/ 2 h 454"/>
                  <a:gd name="T10" fmla="*/ 32 w 569"/>
                  <a:gd name="T11" fmla="*/ 3 h 454"/>
                  <a:gd name="T12" fmla="*/ 47 w 569"/>
                  <a:gd name="T13" fmla="*/ 3 h 454"/>
                  <a:gd name="T14" fmla="*/ 47 w 569"/>
                  <a:gd name="T15" fmla="*/ 2 h 454"/>
                  <a:gd name="T16" fmla="*/ 44 w 569"/>
                  <a:gd name="T17" fmla="*/ 1 h 454"/>
                  <a:gd name="T18" fmla="*/ 38 w 569"/>
                  <a:gd name="T19" fmla="*/ 0 h 454"/>
                  <a:gd name="T20" fmla="*/ 24 w 569"/>
                  <a:gd name="T21" fmla="*/ 1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9"/>
                  <a:gd name="T34" fmla="*/ 0 h 454"/>
                  <a:gd name="T35" fmla="*/ 569 w 569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47" name="Freeform 9"/>
              <p:cNvSpPr>
                <a:spLocks/>
              </p:cNvSpPr>
              <p:nvPr/>
            </p:nvSpPr>
            <p:spPr bwMode="auto">
              <a:xfrm>
                <a:off x="5227" y="2199"/>
                <a:ext cx="158" cy="126"/>
              </a:xfrm>
              <a:custGeom>
                <a:avLst/>
                <a:gdLst>
                  <a:gd name="T0" fmla="*/ 18 w 294"/>
                  <a:gd name="T1" fmla="*/ 0 h 279"/>
                  <a:gd name="T2" fmla="*/ 23 w 294"/>
                  <a:gd name="T3" fmla="*/ 3 h 279"/>
                  <a:gd name="T4" fmla="*/ 23 w 294"/>
                  <a:gd name="T5" fmla="*/ 7 h 279"/>
                  <a:gd name="T6" fmla="*/ 19 w 294"/>
                  <a:gd name="T7" fmla="*/ 6 h 279"/>
                  <a:gd name="T8" fmla="*/ 20 w 294"/>
                  <a:gd name="T9" fmla="*/ 9 h 279"/>
                  <a:gd name="T10" fmla="*/ 19 w 294"/>
                  <a:gd name="T11" fmla="*/ 11 h 279"/>
                  <a:gd name="T12" fmla="*/ 17 w 294"/>
                  <a:gd name="T13" fmla="*/ 11 h 279"/>
                  <a:gd name="T14" fmla="*/ 16 w 294"/>
                  <a:gd name="T15" fmla="*/ 10 h 279"/>
                  <a:gd name="T16" fmla="*/ 14 w 294"/>
                  <a:gd name="T17" fmla="*/ 5 h 279"/>
                  <a:gd name="T18" fmla="*/ 10 w 294"/>
                  <a:gd name="T19" fmla="*/ 11 h 279"/>
                  <a:gd name="T20" fmla="*/ 8 w 294"/>
                  <a:gd name="T21" fmla="*/ 10 h 279"/>
                  <a:gd name="T22" fmla="*/ 7 w 294"/>
                  <a:gd name="T23" fmla="*/ 5 h 279"/>
                  <a:gd name="T24" fmla="*/ 8 w 294"/>
                  <a:gd name="T25" fmla="*/ 7 h 279"/>
                  <a:gd name="T26" fmla="*/ 2 w 294"/>
                  <a:gd name="T27" fmla="*/ 9 h 279"/>
                  <a:gd name="T28" fmla="*/ 1 w 294"/>
                  <a:gd name="T29" fmla="*/ 8 h 279"/>
                  <a:gd name="T30" fmla="*/ 7 w 294"/>
                  <a:gd name="T31" fmla="*/ 1 h 279"/>
                  <a:gd name="T32" fmla="*/ 18 w 294"/>
                  <a:gd name="T33" fmla="*/ 0 h 2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4"/>
                  <a:gd name="T52" fmla="*/ 0 h 279"/>
                  <a:gd name="T53" fmla="*/ 294 w 294"/>
                  <a:gd name="T54" fmla="*/ 279 h 2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4" h="279">
                    <a:moveTo>
                      <a:pt x="213" y="0"/>
                    </a:moveTo>
                    <a:cubicBezTo>
                      <a:pt x="226" y="42"/>
                      <a:pt x="246" y="39"/>
                      <a:pt x="270" y="76"/>
                    </a:cubicBezTo>
                    <a:cubicBezTo>
                      <a:pt x="278" y="101"/>
                      <a:pt x="294" y="137"/>
                      <a:pt x="270" y="161"/>
                    </a:cubicBezTo>
                    <a:cubicBezTo>
                      <a:pt x="261" y="170"/>
                      <a:pt x="245" y="154"/>
                      <a:pt x="232" y="151"/>
                    </a:cubicBezTo>
                    <a:cubicBezTo>
                      <a:pt x="204" y="73"/>
                      <a:pt x="236" y="184"/>
                      <a:pt x="241" y="199"/>
                    </a:cubicBezTo>
                    <a:cubicBezTo>
                      <a:pt x="238" y="221"/>
                      <a:pt x="242" y="245"/>
                      <a:pt x="232" y="265"/>
                    </a:cubicBezTo>
                    <a:cubicBezTo>
                      <a:pt x="227" y="274"/>
                      <a:pt x="212" y="279"/>
                      <a:pt x="203" y="274"/>
                    </a:cubicBezTo>
                    <a:cubicBezTo>
                      <a:pt x="194" y="270"/>
                      <a:pt x="197" y="255"/>
                      <a:pt x="194" y="246"/>
                    </a:cubicBezTo>
                    <a:cubicBezTo>
                      <a:pt x="184" y="208"/>
                      <a:pt x="178" y="170"/>
                      <a:pt x="166" y="132"/>
                    </a:cubicBezTo>
                    <a:cubicBezTo>
                      <a:pt x="158" y="198"/>
                      <a:pt x="170" y="231"/>
                      <a:pt x="118" y="265"/>
                    </a:cubicBezTo>
                    <a:cubicBezTo>
                      <a:pt x="109" y="262"/>
                      <a:pt x="93" y="265"/>
                      <a:pt x="90" y="255"/>
                    </a:cubicBezTo>
                    <a:cubicBezTo>
                      <a:pt x="79" y="215"/>
                      <a:pt x="81" y="173"/>
                      <a:pt x="81" y="132"/>
                    </a:cubicBezTo>
                    <a:cubicBezTo>
                      <a:pt x="81" y="122"/>
                      <a:pt x="87" y="151"/>
                      <a:pt x="90" y="161"/>
                    </a:cubicBezTo>
                    <a:cubicBezTo>
                      <a:pt x="76" y="204"/>
                      <a:pt x="61" y="193"/>
                      <a:pt x="24" y="217"/>
                    </a:cubicBezTo>
                    <a:cubicBezTo>
                      <a:pt x="18" y="205"/>
                      <a:pt x="7" y="194"/>
                      <a:pt x="5" y="180"/>
                    </a:cubicBezTo>
                    <a:cubicBezTo>
                      <a:pt x="0" y="137"/>
                      <a:pt x="43" y="54"/>
                      <a:pt x="81" y="29"/>
                    </a:cubicBezTo>
                    <a:cubicBezTo>
                      <a:pt x="118" y="4"/>
                      <a:pt x="171" y="15"/>
                      <a:pt x="213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48" name="Freeform 10"/>
              <p:cNvSpPr>
                <a:spLocks/>
              </p:cNvSpPr>
              <p:nvPr/>
            </p:nvSpPr>
            <p:spPr bwMode="auto">
              <a:xfrm>
                <a:off x="4659" y="2122"/>
                <a:ext cx="150" cy="136"/>
              </a:xfrm>
              <a:custGeom>
                <a:avLst/>
                <a:gdLst>
                  <a:gd name="T0" fmla="*/ 12 w 279"/>
                  <a:gd name="T1" fmla="*/ 0 h 302"/>
                  <a:gd name="T2" fmla="*/ 3 w 279"/>
                  <a:gd name="T3" fmla="*/ 2 h 302"/>
                  <a:gd name="T4" fmla="*/ 5 w 279"/>
                  <a:gd name="T5" fmla="*/ 5 h 302"/>
                  <a:gd name="T6" fmla="*/ 3 w 279"/>
                  <a:gd name="T7" fmla="*/ 6 h 302"/>
                  <a:gd name="T8" fmla="*/ 1 w 279"/>
                  <a:gd name="T9" fmla="*/ 6 h 302"/>
                  <a:gd name="T10" fmla="*/ 8 w 279"/>
                  <a:gd name="T11" fmla="*/ 9 h 302"/>
                  <a:gd name="T12" fmla="*/ 9 w 279"/>
                  <a:gd name="T13" fmla="*/ 10 h 302"/>
                  <a:gd name="T14" fmla="*/ 14 w 279"/>
                  <a:gd name="T15" fmla="*/ 11 h 302"/>
                  <a:gd name="T16" fmla="*/ 15 w 279"/>
                  <a:gd name="T17" fmla="*/ 12 h 302"/>
                  <a:gd name="T18" fmla="*/ 18 w 279"/>
                  <a:gd name="T19" fmla="*/ 12 h 302"/>
                  <a:gd name="T20" fmla="*/ 23 w 279"/>
                  <a:gd name="T21" fmla="*/ 9 h 302"/>
                  <a:gd name="T22" fmla="*/ 22 w 279"/>
                  <a:gd name="T23" fmla="*/ 1 h 302"/>
                  <a:gd name="T24" fmla="*/ 12 w 279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9"/>
                  <a:gd name="T40" fmla="*/ 0 h 302"/>
                  <a:gd name="T41" fmla="*/ 279 w 279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9" h="302">
                    <a:moveTo>
                      <a:pt x="147" y="0"/>
                    </a:moveTo>
                    <a:cubicBezTo>
                      <a:pt x="107" y="12"/>
                      <a:pt x="74" y="34"/>
                      <a:pt x="33" y="47"/>
                    </a:cubicBezTo>
                    <a:cubicBezTo>
                      <a:pt x="19" y="91"/>
                      <a:pt x="16" y="99"/>
                      <a:pt x="62" y="113"/>
                    </a:cubicBezTo>
                    <a:cubicBezTo>
                      <a:pt x="56" y="123"/>
                      <a:pt x="51" y="134"/>
                      <a:pt x="43" y="142"/>
                    </a:cubicBezTo>
                    <a:cubicBezTo>
                      <a:pt x="35" y="150"/>
                      <a:pt x="19" y="150"/>
                      <a:pt x="15" y="160"/>
                    </a:cubicBezTo>
                    <a:cubicBezTo>
                      <a:pt x="0" y="198"/>
                      <a:pt x="74" y="204"/>
                      <a:pt x="90" y="208"/>
                    </a:cubicBezTo>
                    <a:cubicBezTo>
                      <a:pt x="116" y="134"/>
                      <a:pt x="105" y="219"/>
                      <a:pt x="100" y="236"/>
                    </a:cubicBezTo>
                    <a:cubicBezTo>
                      <a:pt x="113" y="291"/>
                      <a:pt x="118" y="296"/>
                      <a:pt x="166" y="264"/>
                    </a:cubicBezTo>
                    <a:cubicBezTo>
                      <a:pt x="184" y="189"/>
                      <a:pt x="165" y="244"/>
                      <a:pt x="185" y="283"/>
                    </a:cubicBezTo>
                    <a:cubicBezTo>
                      <a:pt x="190" y="293"/>
                      <a:pt x="204" y="296"/>
                      <a:pt x="213" y="302"/>
                    </a:cubicBezTo>
                    <a:cubicBezTo>
                      <a:pt x="271" y="288"/>
                      <a:pt x="256" y="282"/>
                      <a:pt x="269" y="227"/>
                    </a:cubicBezTo>
                    <a:cubicBezTo>
                      <a:pt x="266" y="161"/>
                      <a:pt x="279" y="92"/>
                      <a:pt x="260" y="28"/>
                    </a:cubicBezTo>
                    <a:cubicBezTo>
                      <a:pt x="254" y="9"/>
                      <a:pt x="171" y="0"/>
                      <a:pt x="147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49" name="Freeform 11"/>
              <p:cNvSpPr>
                <a:spLocks/>
              </p:cNvSpPr>
              <p:nvPr/>
            </p:nvSpPr>
            <p:spPr bwMode="auto">
              <a:xfrm>
                <a:off x="5014" y="1822"/>
                <a:ext cx="170" cy="124"/>
              </a:xfrm>
              <a:custGeom>
                <a:avLst/>
                <a:gdLst>
                  <a:gd name="T0" fmla="*/ 0 w 453"/>
                  <a:gd name="T1" fmla="*/ 2 h 392"/>
                  <a:gd name="T2" fmla="*/ 1 w 453"/>
                  <a:gd name="T3" fmla="*/ 2 h 392"/>
                  <a:gd name="T4" fmla="*/ 2 w 453"/>
                  <a:gd name="T5" fmla="*/ 1 h 392"/>
                  <a:gd name="T6" fmla="*/ 3 w 453"/>
                  <a:gd name="T7" fmla="*/ 1 h 392"/>
                  <a:gd name="T8" fmla="*/ 4 w 453"/>
                  <a:gd name="T9" fmla="*/ 0 h 392"/>
                  <a:gd name="T10" fmla="*/ 8 w 453"/>
                  <a:gd name="T11" fmla="*/ 1 h 392"/>
                  <a:gd name="T12" fmla="*/ 9 w 453"/>
                  <a:gd name="T13" fmla="*/ 2 h 392"/>
                  <a:gd name="T14" fmla="*/ 9 w 453"/>
                  <a:gd name="T15" fmla="*/ 3 h 392"/>
                  <a:gd name="T16" fmla="*/ 9 w 453"/>
                  <a:gd name="T17" fmla="*/ 3 h 392"/>
                  <a:gd name="T18" fmla="*/ 7 w 453"/>
                  <a:gd name="T19" fmla="*/ 4 h 392"/>
                  <a:gd name="T20" fmla="*/ 2 w 453"/>
                  <a:gd name="T21" fmla="*/ 3 h 392"/>
                  <a:gd name="T22" fmla="*/ 2 w 453"/>
                  <a:gd name="T23" fmla="*/ 3 h 392"/>
                  <a:gd name="T24" fmla="*/ 1 w 453"/>
                  <a:gd name="T25" fmla="*/ 3 h 392"/>
                  <a:gd name="T26" fmla="*/ 1 w 453"/>
                  <a:gd name="T27" fmla="*/ 3 h 392"/>
                  <a:gd name="T28" fmla="*/ 0 w 453"/>
                  <a:gd name="T29" fmla="*/ 2 h 3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3"/>
                  <a:gd name="T46" fmla="*/ 0 h 392"/>
                  <a:gd name="T47" fmla="*/ 453 w 453"/>
                  <a:gd name="T48" fmla="*/ 392 h 3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3" h="392">
                    <a:moveTo>
                      <a:pt x="9" y="212"/>
                    </a:moveTo>
                    <a:cubicBezTo>
                      <a:pt x="28" y="199"/>
                      <a:pt x="47" y="187"/>
                      <a:pt x="66" y="174"/>
                    </a:cubicBezTo>
                    <a:cubicBezTo>
                      <a:pt x="77" y="167"/>
                      <a:pt x="97" y="81"/>
                      <a:pt x="104" y="61"/>
                    </a:cubicBezTo>
                    <a:cubicBezTo>
                      <a:pt x="107" y="52"/>
                      <a:pt x="122" y="53"/>
                      <a:pt x="132" y="51"/>
                    </a:cubicBezTo>
                    <a:cubicBezTo>
                      <a:pt x="154" y="47"/>
                      <a:pt x="176" y="45"/>
                      <a:pt x="198" y="42"/>
                    </a:cubicBezTo>
                    <a:cubicBezTo>
                      <a:pt x="263" y="19"/>
                      <a:pt x="326" y="0"/>
                      <a:pt x="377" y="51"/>
                    </a:cubicBezTo>
                    <a:cubicBezTo>
                      <a:pt x="392" y="95"/>
                      <a:pt x="400" y="127"/>
                      <a:pt x="425" y="165"/>
                    </a:cubicBezTo>
                    <a:cubicBezTo>
                      <a:pt x="447" y="233"/>
                      <a:pt x="438" y="202"/>
                      <a:pt x="453" y="259"/>
                    </a:cubicBezTo>
                    <a:cubicBezTo>
                      <a:pt x="450" y="271"/>
                      <a:pt x="429" y="352"/>
                      <a:pt x="425" y="353"/>
                    </a:cubicBezTo>
                    <a:cubicBezTo>
                      <a:pt x="356" y="376"/>
                      <a:pt x="387" y="367"/>
                      <a:pt x="330" y="382"/>
                    </a:cubicBezTo>
                    <a:cubicBezTo>
                      <a:pt x="229" y="376"/>
                      <a:pt x="184" y="392"/>
                      <a:pt x="113" y="344"/>
                    </a:cubicBezTo>
                    <a:cubicBezTo>
                      <a:pt x="110" y="335"/>
                      <a:pt x="111" y="323"/>
                      <a:pt x="104" y="316"/>
                    </a:cubicBezTo>
                    <a:cubicBezTo>
                      <a:pt x="88" y="300"/>
                      <a:pt x="47" y="278"/>
                      <a:pt x="47" y="278"/>
                    </a:cubicBezTo>
                    <a:cubicBezTo>
                      <a:pt x="44" y="269"/>
                      <a:pt x="44" y="257"/>
                      <a:pt x="37" y="250"/>
                    </a:cubicBezTo>
                    <a:cubicBezTo>
                      <a:pt x="0" y="213"/>
                      <a:pt x="9" y="272"/>
                      <a:pt x="9" y="212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0" name="Oval 12"/>
              <p:cNvSpPr>
                <a:spLocks noChangeArrowheads="1"/>
              </p:cNvSpPr>
              <p:nvPr/>
            </p:nvSpPr>
            <p:spPr bwMode="auto">
              <a:xfrm>
                <a:off x="4894" y="1481"/>
                <a:ext cx="410" cy="36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1" name="Oval 13"/>
              <p:cNvSpPr>
                <a:spLocks noChangeArrowheads="1"/>
              </p:cNvSpPr>
              <p:nvPr/>
            </p:nvSpPr>
            <p:spPr bwMode="auto">
              <a:xfrm>
                <a:off x="4979" y="1606"/>
                <a:ext cx="64" cy="4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2" name="Oval 14"/>
              <p:cNvSpPr>
                <a:spLocks noChangeArrowheads="1"/>
              </p:cNvSpPr>
              <p:nvPr/>
            </p:nvSpPr>
            <p:spPr bwMode="auto">
              <a:xfrm>
                <a:off x="4985" y="1616"/>
                <a:ext cx="29" cy="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3" name="Oval 15"/>
              <p:cNvSpPr>
                <a:spLocks noChangeArrowheads="1"/>
              </p:cNvSpPr>
              <p:nvPr/>
            </p:nvSpPr>
            <p:spPr bwMode="auto">
              <a:xfrm>
                <a:off x="5110" y="1607"/>
                <a:ext cx="60" cy="4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4" name="Oval 16"/>
              <p:cNvSpPr>
                <a:spLocks noChangeArrowheads="1"/>
              </p:cNvSpPr>
              <p:nvPr/>
            </p:nvSpPr>
            <p:spPr bwMode="auto">
              <a:xfrm>
                <a:off x="5117" y="1621"/>
                <a:ext cx="28" cy="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5" name="Oval 17"/>
              <p:cNvSpPr>
                <a:spLocks noChangeArrowheads="1"/>
              </p:cNvSpPr>
              <p:nvPr/>
            </p:nvSpPr>
            <p:spPr bwMode="auto">
              <a:xfrm>
                <a:off x="5056" y="1664"/>
                <a:ext cx="29" cy="39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6" name="Freeform 18"/>
              <p:cNvSpPr>
                <a:spLocks/>
              </p:cNvSpPr>
              <p:nvPr/>
            </p:nvSpPr>
            <p:spPr bwMode="auto">
              <a:xfrm>
                <a:off x="4726" y="1877"/>
                <a:ext cx="643" cy="400"/>
              </a:xfrm>
              <a:custGeom>
                <a:avLst/>
                <a:gdLst>
                  <a:gd name="T0" fmla="*/ 16 w 1716"/>
                  <a:gd name="T1" fmla="*/ 0 h 1261"/>
                  <a:gd name="T2" fmla="*/ 17 w 1716"/>
                  <a:gd name="T3" fmla="*/ 1 h 1261"/>
                  <a:gd name="T4" fmla="*/ 17 w 1716"/>
                  <a:gd name="T5" fmla="*/ 1 h 1261"/>
                  <a:gd name="T6" fmla="*/ 19 w 1716"/>
                  <a:gd name="T7" fmla="*/ 1 h 1261"/>
                  <a:gd name="T8" fmla="*/ 22 w 1716"/>
                  <a:gd name="T9" fmla="*/ 1 h 1261"/>
                  <a:gd name="T10" fmla="*/ 23 w 1716"/>
                  <a:gd name="T11" fmla="*/ 1 h 1261"/>
                  <a:gd name="T12" fmla="*/ 24 w 1716"/>
                  <a:gd name="T13" fmla="*/ 1 h 1261"/>
                  <a:gd name="T14" fmla="*/ 27 w 1716"/>
                  <a:gd name="T15" fmla="*/ 0 h 1261"/>
                  <a:gd name="T16" fmla="*/ 30 w 1716"/>
                  <a:gd name="T17" fmla="*/ 0 h 1261"/>
                  <a:gd name="T18" fmla="*/ 31 w 1716"/>
                  <a:gd name="T19" fmla="*/ 2 h 1261"/>
                  <a:gd name="T20" fmla="*/ 31 w 1716"/>
                  <a:gd name="T21" fmla="*/ 4 h 1261"/>
                  <a:gd name="T22" fmla="*/ 32 w 1716"/>
                  <a:gd name="T23" fmla="*/ 6 h 1261"/>
                  <a:gd name="T24" fmla="*/ 33 w 1716"/>
                  <a:gd name="T25" fmla="*/ 8 h 1261"/>
                  <a:gd name="T26" fmla="*/ 34 w 1716"/>
                  <a:gd name="T27" fmla="*/ 10 h 1261"/>
                  <a:gd name="T28" fmla="*/ 34 w 1716"/>
                  <a:gd name="T29" fmla="*/ 11 h 1261"/>
                  <a:gd name="T30" fmla="*/ 33 w 1716"/>
                  <a:gd name="T31" fmla="*/ 11 h 1261"/>
                  <a:gd name="T32" fmla="*/ 31 w 1716"/>
                  <a:gd name="T33" fmla="*/ 11 h 1261"/>
                  <a:gd name="T34" fmla="*/ 27 w 1716"/>
                  <a:gd name="T35" fmla="*/ 5 h 1261"/>
                  <a:gd name="T36" fmla="*/ 26 w 1716"/>
                  <a:gd name="T37" fmla="*/ 4 h 1261"/>
                  <a:gd name="T38" fmla="*/ 26 w 1716"/>
                  <a:gd name="T39" fmla="*/ 12 h 1261"/>
                  <a:gd name="T40" fmla="*/ 24 w 1716"/>
                  <a:gd name="T41" fmla="*/ 12 h 1261"/>
                  <a:gd name="T42" fmla="*/ 19 w 1716"/>
                  <a:gd name="T43" fmla="*/ 11 h 1261"/>
                  <a:gd name="T44" fmla="*/ 11 w 1716"/>
                  <a:gd name="T45" fmla="*/ 11 h 1261"/>
                  <a:gd name="T46" fmla="*/ 11 w 1716"/>
                  <a:gd name="T47" fmla="*/ 11 h 1261"/>
                  <a:gd name="T48" fmla="*/ 12 w 1716"/>
                  <a:gd name="T49" fmla="*/ 5 h 1261"/>
                  <a:gd name="T50" fmla="*/ 12 w 1716"/>
                  <a:gd name="T51" fmla="*/ 4 h 1261"/>
                  <a:gd name="T52" fmla="*/ 11 w 1716"/>
                  <a:gd name="T53" fmla="*/ 5 h 1261"/>
                  <a:gd name="T54" fmla="*/ 9 w 1716"/>
                  <a:gd name="T55" fmla="*/ 6 h 1261"/>
                  <a:gd name="T56" fmla="*/ 8 w 1716"/>
                  <a:gd name="T57" fmla="*/ 7 h 1261"/>
                  <a:gd name="T58" fmla="*/ 6 w 1716"/>
                  <a:gd name="T59" fmla="*/ 8 h 1261"/>
                  <a:gd name="T60" fmla="*/ 4 w 1716"/>
                  <a:gd name="T61" fmla="*/ 10 h 1261"/>
                  <a:gd name="T62" fmla="*/ 3 w 1716"/>
                  <a:gd name="T63" fmla="*/ 10 h 1261"/>
                  <a:gd name="T64" fmla="*/ 3 w 1716"/>
                  <a:gd name="T65" fmla="*/ 9 h 1261"/>
                  <a:gd name="T66" fmla="*/ 2 w 1716"/>
                  <a:gd name="T67" fmla="*/ 9 h 1261"/>
                  <a:gd name="T68" fmla="*/ 1 w 1716"/>
                  <a:gd name="T69" fmla="*/ 9 h 1261"/>
                  <a:gd name="T70" fmla="*/ 0 w 1716"/>
                  <a:gd name="T71" fmla="*/ 8 h 1261"/>
                  <a:gd name="T72" fmla="*/ 0 w 1716"/>
                  <a:gd name="T73" fmla="*/ 8 h 1261"/>
                  <a:gd name="T74" fmla="*/ 1 w 1716"/>
                  <a:gd name="T75" fmla="*/ 7 h 1261"/>
                  <a:gd name="T76" fmla="*/ 4 w 1716"/>
                  <a:gd name="T77" fmla="*/ 6 h 1261"/>
                  <a:gd name="T78" fmla="*/ 6 w 1716"/>
                  <a:gd name="T79" fmla="*/ 4 h 1261"/>
                  <a:gd name="T80" fmla="*/ 8 w 1716"/>
                  <a:gd name="T81" fmla="*/ 3 h 1261"/>
                  <a:gd name="T82" fmla="*/ 10 w 1716"/>
                  <a:gd name="T83" fmla="*/ 2 h 1261"/>
                  <a:gd name="T84" fmla="*/ 12 w 1716"/>
                  <a:gd name="T85" fmla="*/ 1 h 1261"/>
                  <a:gd name="T86" fmla="*/ 14 w 1716"/>
                  <a:gd name="T87" fmla="*/ 0 h 1261"/>
                  <a:gd name="T88" fmla="*/ 15 w 1716"/>
                  <a:gd name="T89" fmla="*/ 0 h 1261"/>
                  <a:gd name="T90" fmla="*/ 16 w 1716"/>
                  <a:gd name="T91" fmla="*/ 0 h 12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16"/>
                  <a:gd name="T139" fmla="*/ 0 h 1261"/>
                  <a:gd name="T140" fmla="*/ 1716 w 1716"/>
                  <a:gd name="T141" fmla="*/ 1261 h 12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16" h="1261">
                    <a:moveTo>
                      <a:pt x="787" y="38"/>
                    </a:moveTo>
                    <a:cubicBezTo>
                      <a:pt x="808" y="52"/>
                      <a:pt x="832" y="61"/>
                      <a:pt x="853" y="76"/>
                    </a:cubicBezTo>
                    <a:cubicBezTo>
                      <a:pt x="864" y="84"/>
                      <a:pt x="871" y="96"/>
                      <a:pt x="881" y="104"/>
                    </a:cubicBezTo>
                    <a:cubicBezTo>
                      <a:pt x="907" y="125"/>
                      <a:pt x="935" y="131"/>
                      <a:pt x="966" y="142"/>
                    </a:cubicBezTo>
                    <a:cubicBezTo>
                      <a:pt x="1020" y="139"/>
                      <a:pt x="1074" y="140"/>
                      <a:pt x="1127" y="132"/>
                    </a:cubicBezTo>
                    <a:cubicBezTo>
                      <a:pt x="1158" y="127"/>
                      <a:pt x="1155" y="102"/>
                      <a:pt x="1174" y="85"/>
                    </a:cubicBezTo>
                    <a:cubicBezTo>
                      <a:pt x="1191" y="70"/>
                      <a:pt x="1211" y="60"/>
                      <a:pt x="1230" y="47"/>
                    </a:cubicBezTo>
                    <a:cubicBezTo>
                      <a:pt x="1268" y="21"/>
                      <a:pt x="1363" y="9"/>
                      <a:pt x="1363" y="9"/>
                    </a:cubicBezTo>
                    <a:cubicBezTo>
                      <a:pt x="1407" y="12"/>
                      <a:pt x="1453" y="6"/>
                      <a:pt x="1495" y="19"/>
                    </a:cubicBezTo>
                    <a:cubicBezTo>
                      <a:pt x="1515" y="25"/>
                      <a:pt x="1554" y="130"/>
                      <a:pt x="1561" y="151"/>
                    </a:cubicBezTo>
                    <a:cubicBezTo>
                      <a:pt x="1573" y="242"/>
                      <a:pt x="1577" y="334"/>
                      <a:pt x="1589" y="425"/>
                    </a:cubicBezTo>
                    <a:cubicBezTo>
                      <a:pt x="1596" y="479"/>
                      <a:pt x="1612" y="531"/>
                      <a:pt x="1618" y="585"/>
                    </a:cubicBezTo>
                    <a:cubicBezTo>
                      <a:pt x="1626" y="654"/>
                      <a:pt x="1623" y="728"/>
                      <a:pt x="1646" y="793"/>
                    </a:cubicBezTo>
                    <a:cubicBezTo>
                      <a:pt x="1656" y="874"/>
                      <a:pt x="1666" y="947"/>
                      <a:pt x="1703" y="1020"/>
                    </a:cubicBezTo>
                    <a:cubicBezTo>
                      <a:pt x="1706" y="1033"/>
                      <a:pt x="1716" y="1046"/>
                      <a:pt x="1712" y="1058"/>
                    </a:cubicBezTo>
                    <a:cubicBezTo>
                      <a:pt x="1708" y="1069"/>
                      <a:pt x="1695" y="1074"/>
                      <a:pt x="1684" y="1076"/>
                    </a:cubicBezTo>
                    <a:cubicBezTo>
                      <a:pt x="1644" y="1083"/>
                      <a:pt x="1602" y="1083"/>
                      <a:pt x="1561" y="1086"/>
                    </a:cubicBezTo>
                    <a:cubicBezTo>
                      <a:pt x="1188" y="1206"/>
                      <a:pt x="1574" y="637"/>
                      <a:pt x="1372" y="500"/>
                    </a:cubicBezTo>
                    <a:cubicBezTo>
                      <a:pt x="1362" y="467"/>
                      <a:pt x="1345" y="438"/>
                      <a:pt x="1334" y="406"/>
                    </a:cubicBezTo>
                    <a:cubicBezTo>
                      <a:pt x="1335" y="463"/>
                      <a:pt x="1358" y="1148"/>
                      <a:pt x="1334" y="1228"/>
                    </a:cubicBezTo>
                    <a:cubicBezTo>
                      <a:pt x="1324" y="1261"/>
                      <a:pt x="1265" y="1222"/>
                      <a:pt x="1230" y="1218"/>
                    </a:cubicBezTo>
                    <a:cubicBezTo>
                      <a:pt x="1144" y="1207"/>
                      <a:pt x="1066" y="1169"/>
                      <a:pt x="985" y="1143"/>
                    </a:cubicBezTo>
                    <a:cubicBezTo>
                      <a:pt x="918" y="1145"/>
                      <a:pt x="647" y="1162"/>
                      <a:pt x="560" y="1143"/>
                    </a:cubicBezTo>
                    <a:cubicBezTo>
                      <a:pt x="550" y="1141"/>
                      <a:pt x="566" y="1124"/>
                      <a:pt x="569" y="1114"/>
                    </a:cubicBezTo>
                    <a:cubicBezTo>
                      <a:pt x="576" y="920"/>
                      <a:pt x="562" y="710"/>
                      <a:pt x="607" y="519"/>
                    </a:cubicBezTo>
                    <a:cubicBezTo>
                      <a:pt x="604" y="488"/>
                      <a:pt x="616" y="451"/>
                      <a:pt x="598" y="425"/>
                    </a:cubicBezTo>
                    <a:cubicBezTo>
                      <a:pt x="584" y="404"/>
                      <a:pt x="561" y="489"/>
                      <a:pt x="560" y="491"/>
                    </a:cubicBezTo>
                    <a:cubicBezTo>
                      <a:pt x="534" y="543"/>
                      <a:pt x="488" y="573"/>
                      <a:pt x="447" y="614"/>
                    </a:cubicBezTo>
                    <a:cubicBezTo>
                      <a:pt x="437" y="624"/>
                      <a:pt x="418" y="642"/>
                      <a:pt x="418" y="642"/>
                    </a:cubicBezTo>
                    <a:cubicBezTo>
                      <a:pt x="386" y="707"/>
                      <a:pt x="341" y="760"/>
                      <a:pt x="305" y="822"/>
                    </a:cubicBezTo>
                    <a:cubicBezTo>
                      <a:pt x="278" y="869"/>
                      <a:pt x="275" y="924"/>
                      <a:pt x="229" y="954"/>
                    </a:cubicBezTo>
                    <a:cubicBezTo>
                      <a:pt x="215" y="949"/>
                      <a:pt x="160" y="930"/>
                      <a:pt x="154" y="925"/>
                    </a:cubicBezTo>
                    <a:cubicBezTo>
                      <a:pt x="146" y="919"/>
                      <a:pt x="150" y="905"/>
                      <a:pt x="144" y="897"/>
                    </a:cubicBezTo>
                    <a:cubicBezTo>
                      <a:pt x="137" y="888"/>
                      <a:pt x="125" y="885"/>
                      <a:pt x="116" y="878"/>
                    </a:cubicBezTo>
                    <a:cubicBezTo>
                      <a:pt x="106" y="870"/>
                      <a:pt x="99" y="858"/>
                      <a:pt x="88" y="850"/>
                    </a:cubicBezTo>
                    <a:cubicBezTo>
                      <a:pt x="67" y="835"/>
                      <a:pt x="43" y="826"/>
                      <a:pt x="22" y="812"/>
                    </a:cubicBezTo>
                    <a:cubicBezTo>
                      <a:pt x="16" y="799"/>
                      <a:pt x="0" y="788"/>
                      <a:pt x="3" y="774"/>
                    </a:cubicBezTo>
                    <a:cubicBezTo>
                      <a:pt x="7" y="752"/>
                      <a:pt x="28" y="737"/>
                      <a:pt x="41" y="718"/>
                    </a:cubicBezTo>
                    <a:cubicBezTo>
                      <a:pt x="80" y="661"/>
                      <a:pt x="156" y="598"/>
                      <a:pt x="211" y="557"/>
                    </a:cubicBezTo>
                    <a:cubicBezTo>
                      <a:pt x="235" y="521"/>
                      <a:pt x="267" y="444"/>
                      <a:pt x="296" y="415"/>
                    </a:cubicBezTo>
                    <a:cubicBezTo>
                      <a:pt x="325" y="386"/>
                      <a:pt x="363" y="357"/>
                      <a:pt x="390" y="330"/>
                    </a:cubicBezTo>
                    <a:cubicBezTo>
                      <a:pt x="445" y="275"/>
                      <a:pt x="475" y="196"/>
                      <a:pt x="541" y="151"/>
                    </a:cubicBezTo>
                    <a:cubicBezTo>
                      <a:pt x="558" y="105"/>
                      <a:pt x="577" y="73"/>
                      <a:pt x="617" y="47"/>
                    </a:cubicBezTo>
                    <a:cubicBezTo>
                      <a:pt x="643" y="6"/>
                      <a:pt x="663" y="9"/>
                      <a:pt x="711" y="0"/>
                    </a:cubicBezTo>
                    <a:cubicBezTo>
                      <a:pt x="727" y="3"/>
                      <a:pt x="745" y="0"/>
                      <a:pt x="758" y="9"/>
                    </a:cubicBezTo>
                    <a:cubicBezTo>
                      <a:pt x="810" y="44"/>
                      <a:pt x="733" y="38"/>
                      <a:pt x="787" y="38"/>
                    </a:cubicBez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7" name="Freeform 19"/>
              <p:cNvSpPr>
                <a:spLocks/>
              </p:cNvSpPr>
              <p:nvPr/>
            </p:nvSpPr>
            <p:spPr bwMode="auto">
              <a:xfrm>
                <a:off x="4910" y="2204"/>
                <a:ext cx="366" cy="423"/>
              </a:xfrm>
              <a:custGeom>
                <a:avLst/>
                <a:gdLst>
                  <a:gd name="T0" fmla="*/ 6 w 680"/>
                  <a:gd name="T1" fmla="*/ 4 h 940"/>
                  <a:gd name="T2" fmla="*/ 5 w 680"/>
                  <a:gd name="T3" fmla="*/ 9 h 940"/>
                  <a:gd name="T4" fmla="*/ 5 w 680"/>
                  <a:gd name="T5" fmla="*/ 24 h 940"/>
                  <a:gd name="T6" fmla="*/ 0 w 680"/>
                  <a:gd name="T7" fmla="*/ 35 h 940"/>
                  <a:gd name="T8" fmla="*/ 2 w 680"/>
                  <a:gd name="T9" fmla="*/ 35 h 940"/>
                  <a:gd name="T10" fmla="*/ 25 w 680"/>
                  <a:gd name="T11" fmla="*/ 35 h 940"/>
                  <a:gd name="T12" fmla="*/ 25 w 680"/>
                  <a:gd name="T13" fmla="*/ 32 h 940"/>
                  <a:gd name="T14" fmla="*/ 27 w 680"/>
                  <a:gd name="T15" fmla="*/ 28 h 940"/>
                  <a:gd name="T16" fmla="*/ 28 w 680"/>
                  <a:gd name="T17" fmla="*/ 14 h 940"/>
                  <a:gd name="T18" fmla="*/ 29 w 680"/>
                  <a:gd name="T19" fmla="*/ 15 h 940"/>
                  <a:gd name="T20" fmla="*/ 29 w 680"/>
                  <a:gd name="T21" fmla="*/ 19 h 940"/>
                  <a:gd name="T22" fmla="*/ 31 w 680"/>
                  <a:gd name="T23" fmla="*/ 25 h 940"/>
                  <a:gd name="T24" fmla="*/ 32 w 680"/>
                  <a:gd name="T25" fmla="*/ 38 h 940"/>
                  <a:gd name="T26" fmla="*/ 41 w 680"/>
                  <a:gd name="T27" fmla="*/ 37 h 940"/>
                  <a:gd name="T28" fmla="*/ 46 w 680"/>
                  <a:gd name="T29" fmla="*/ 36 h 940"/>
                  <a:gd name="T30" fmla="*/ 57 w 680"/>
                  <a:gd name="T31" fmla="*/ 36 h 940"/>
                  <a:gd name="T32" fmla="*/ 52 w 680"/>
                  <a:gd name="T33" fmla="*/ 27 h 940"/>
                  <a:gd name="T34" fmla="*/ 47 w 680"/>
                  <a:gd name="T35" fmla="*/ 7 h 940"/>
                  <a:gd name="T36" fmla="*/ 40 w 680"/>
                  <a:gd name="T37" fmla="*/ 2 h 940"/>
                  <a:gd name="T38" fmla="*/ 15 w 680"/>
                  <a:gd name="T39" fmla="*/ 1 h 940"/>
                  <a:gd name="T40" fmla="*/ 8 w 680"/>
                  <a:gd name="T41" fmla="*/ 2 h 940"/>
                  <a:gd name="T42" fmla="*/ 6 w 680"/>
                  <a:gd name="T43" fmla="*/ 4 h 9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0"/>
                  <a:gd name="T67" fmla="*/ 0 h 940"/>
                  <a:gd name="T68" fmla="*/ 680 w 680"/>
                  <a:gd name="T69" fmla="*/ 940 h 9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0" h="940">
                    <a:moveTo>
                      <a:pt x="75" y="83"/>
                    </a:moveTo>
                    <a:cubicBezTo>
                      <a:pt x="72" y="124"/>
                      <a:pt x="68" y="165"/>
                      <a:pt x="66" y="206"/>
                    </a:cubicBezTo>
                    <a:cubicBezTo>
                      <a:pt x="61" y="335"/>
                      <a:pt x="62" y="464"/>
                      <a:pt x="56" y="593"/>
                    </a:cubicBezTo>
                    <a:cubicBezTo>
                      <a:pt x="52" y="675"/>
                      <a:pt x="19" y="767"/>
                      <a:pt x="0" y="848"/>
                    </a:cubicBezTo>
                    <a:cubicBezTo>
                      <a:pt x="9" y="851"/>
                      <a:pt x="18" y="858"/>
                      <a:pt x="28" y="858"/>
                    </a:cubicBezTo>
                    <a:cubicBezTo>
                      <a:pt x="117" y="855"/>
                      <a:pt x="208" y="865"/>
                      <a:pt x="293" y="839"/>
                    </a:cubicBezTo>
                    <a:cubicBezTo>
                      <a:pt x="314" y="832"/>
                      <a:pt x="298" y="795"/>
                      <a:pt x="302" y="773"/>
                    </a:cubicBezTo>
                    <a:cubicBezTo>
                      <a:pt x="307" y="744"/>
                      <a:pt x="315" y="716"/>
                      <a:pt x="321" y="688"/>
                    </a:cubicBezTo>
                    <a:cubicBezTo>
                      <a:pt x="324" y="575"/>
                      <a:pt x="323" y="461"/>
                      <a:pt x="330" y="348"/>
                    </a:cubicBezTo>
                    <a:cubicBezTo>
                      <a:pt x="331" y="338"/>
                      <a:pt x="338" y="366"/>
                      <a:pt x="340" y="376"/>
                    </a:cubicBezTo>
                    <a:cubicBezTo>
                      <a:pt x="345" y="407"/>
                      <a:pt x="346" y="439"/>
                      <a:pt x="349" y="471"/>
                    </a:cubicBezTo>
                    <a:cubicBezTo>
                      <a:pt x="359" y="574"/>
                      <a:pt x="354" y="538"/>
                      <a:pt x="368" y="612"/>
                    </a:cubicBezTo>
                    <a:cubicBezTo>
                      <a:pt x="371" y="716"/>
                      <a:pt x="346" y="825"/>
                      <a:pt x="377" y="924"/>
                    </a:cubicBezTo>
                    <a:cubicBezTo>
                      <a:pt x="382" y="940"/>
                      <a:pt x="467" y="913"/>
                      <a:pt x="491" y="905"/>
                    </a:cubicBezTo>
                    <a:cubicBezTo>
                      <a:pt x="510" y="899"/>
                      <a:pt x="547" y="886"/>
                      <a:pt x="547" y="886"/>
                    </a:cubicBezTo>
                    <a:cubicBezTo>
                      <a:pt x="620" y="900"/>
                      <a:pt x="605" y="911"/>
                      <a:pt x="680" y="886"/>
                    </a:cubicBezTo>
                    <a:cubicBezTo>
                      <a:pt x="664" y="809"/>
                      <a:pt x="646" y="735"/>
                      <a:pt x="623" y="659"/>
                    </a:cubicBezTo>
                    <a:cubicBezTo>
                      <a:pt x="616" y="486"/>
                      <a:pt x="604" y="333"/>
                      <a:pt x="557" y="168"/>
                    </a:cubicBezTo>
                    <a:cubicBezTo>
                      <a:pt x="543" y="119"/>
                      <a:pt x="529" y="69"/>
                      <a:pt x="481" y="46"/>
                    </a:cubicBezTo>
                    <a:cubicBezTo>
                      <a:pt x="388" y="0"/>
                      <a:pt x="274" y="30"/>
                      <a:pt x="170" y="27"/>
                    </a:cubicBezTo>
                    <a:cubicBezTo>
                      <a:pt x="144" y="32"/>
                      <a:pt x="113" y="32"/>
                      <a:pt x="94" y="55"/>
                    </a:cubicBezTo>
                    <a:cubicBezTo>
                      <a:pt x="69" y="86"/>
                      <a:pt x="100" y="83"/>
                      <a:pt x="75" y="83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8" name="Freeform 20"/>
              <p:cNvSpPr>
                <a:spLocks/>
              </p:cNvSpPr>
              <p:nvPr/>
            </p:nvSpPr>
            <p:spPr bwMode="auto">
              <a:xfrm>
                <a:off x="4976" y="1584"/>
                <a:ext cx="68" cy="17"/>
              </a:xfrm>
              <a:custGeom>
                <a:avLst/>
                <a:gdLst>
                  <a:gd name="T0" fmla="*/ 0 w 128"/>
                  <a:gd name="T1" fmla="*/ 2 h 38"/>
                  <a:gd name="T2" fmla="*/ 5 w 128"/>
                  <a:gd name="T3" fmla="*/ 0 h 38"/>
                  <a:gd name="T4" fmla="*/ 9 w 128"/>
                  <a:gd name="T5" fmla="*/ 0 h 38"/>
                  <a:gd name="T6" fmla="*/ 10 w 128"/>
                  <a:gd name="T7" fmla="*/ 1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8"/>
                  <a:gd name="T14" fmla="*/ 128 w 12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59" name="Freeform 21"/>
              <p:cNvSpPr>
                <a:spLocks/>
              </p:cNvSpPr>
              <p:nvPr/>
            </p:nvSpPr>
            <p:spPr bwMode="auto">
              <a:xfrm>
                <a:off x="5104" y="1585"/>
                <a:ext cx="68" cy="17"/>
              </a:xfrm>
              <a:custGeom>
                <a:avLst/>
                <a:gdLst>
                  <a:gd name="T0" fmla="*/ 0 w 128"/>
                  <a:gd name="T1" fmla="*/ 2 h 38"/>
                  <a:gd name="T2" fmla="*/ 5 w 128"/>
                  <a:gd name="T3" fmla="*/ 0 h 38"/>
                  <a:gd name="T4" fmla="*/ 9 w 128"/>
                  <a:gd name="T5" fmla="*/ 0 h 38"/>
                  <a:gd name="T6" fmla="*/ 10 w 128"/>
                  <a:gd name="T7" fmla="*/ 1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8"/>
                  <a:gd name="T14" fmla="*/ 128 w 12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60" name="Freeform 22"/>
              <p:cNvSpPr>
                <a:spLocks/>
              </p:cNvSpPr>
              <p:nvPr/>
            </p:nvSpPr>
            <p:spPr bwMode="auto">
              <a:xfrm>
                <a:off x="4833" y="1354"/>
                <a:ext cx="561" cy="303"/>
              </a:xfrm>
              <a:custGeom>
                <a:avLst/>
                <a:gdLst>
                  <a:gd name="T0" fmla="*/ 8 w 1044"/>
                  <a:gd name="T1" fmla="*/ 26 h 673"/>
                  <a:gd name="T2" fmla="*/ 5 w 1044"/>
                  <a:gd name="T3" fmla="*/ 26 h 673"/>
                  <a:gd name="T4" fmla="*/ 8 w 1044"/>
                  <a:gd name="T5" fmla="*/ 24 h 673"/>
                  <a:gd name="T6" fmla="*/ 0 w 1044"/>
                  <a:gd name="T7" fmla="*/ 21 h 673"/>
                  <a:gd name="T8" fmla="*/ 2 w 1044"/>
                  <a:gd name="T9" fmla="*/ 13 h 673"/>
                  <a:gd name="T10" fmla="*/ 12 w 1044"/>
                  <a:gd name="T11" fmla="*/ 14 h 673"/>
                  <a:gd name="T12" fmla="*/ 11 w 1044"/>
                  <a:gd name="T13" fmla="*/ 9 h 673"/>
                  <a:gd name="T14" fmla="*/ 17 w 1044"/>
                  <a:gd name="T15" fmla="*/ 9 h 673"/>
                  <a:gd name="T16" fmla="*/ 21 w 1044"/>
                  <a:gd name="T17" fmla="*/ 12 h 673"/>
                  <a:gd name="T18" fmla="*/ 21 w 1044"/>
                  <a:gd name="T19" fmla="*/ 12 h 673"/>
                  <a:gd name="T20" fmla="*/ 26 w 1044"/>
                  <a:gd name="T21" fmla="*/ 5 h 673"/>
                  <a:gd name="T22" fmla="*/ 32 w 1044"/>
                  <a:gd name="T23" fmla="*/ 10 h 673"/>
                  <a:gd name="T24" fmla="*/ 34 w 1044"/>
                  <a:gd name="T25" fmla="*/ 8 h 673"/>
                  <a:gd name="T26" fmla="*/ 39 w 1044"/>
                  <a:gd name="T27" fmla="*/ 3 h 673"/>
                  <a:gd name="T28" fmla="*/ 41 w 1044"/>
                  <a:gd name="T29" fmla="*/ 0 h 673"/>
                  <a:gd name="T30" fmla="*/ 43 w 1044"/>
                  <a:gd name="T31" fmla="*/ 2 h 673"/>
                  <a:gd name="T32" fmla="*/ 45 w 1044"/>
                  <a:gd name="T33" fmla="*/ 9 h 673"/>
                  <a:gd name="T34" fmla="*/ 57 w 1044"/>
                  <a:gd name="T35" fmla="*/ 2 h 673"/>
                  <a:gd name="T36" fmla="*/ 54 w 1044"/>
                  <a:gd name="T37" fmla="*/ 11 h 673"/>
                  <a:gd name="T38" fmla="*/ 60 w 1044"/>
                  <a:gd name="T39" fmla="*/ 9 h 673"/>
                  <a:gd name="T40" fmla="*/ 73 w 1044"/>
                  <a:gd name="T41" fmla="*/ 8 h 673"/>
                  <a:gd name="T42" fmla="*/ 66 w 1044"/>
                  <a:gd name="T43" fmla="*/ 12 h 673"/>
                  <a:gd name="T44" fmla="*/ 80 w 1044"/>
                  <a:gd name="T45" fmla="*/ 15 h 673"/>
                  <a:gd name="T46" fmla="*/ 78 w 1044"/>
                  <a:gd name="T47" fmla="*/ 18 h 673"/>
                  <a:gd name="T48" fmla="*/ 72 w 1044"/>
                  <a:gd name="T49" fmla="*/ 19 h 673"/>
                  <a:gd name="T50" fmla="*/ 74 w 1044"/>
                  <a:gd name="T51" fmla="*/ 20 h 673"/>
                  <a:gd name="T52" fmla="*/ 87 w 1044"/>
                  <a:gd name="T53" fmla="*/ 25 h 673"/>
                  <a:gd name="T54" fmla="*/ 75 w 1044"/>
                  <a:gd name="T55" fmla="*/ 24 h 673"/>
                  <a:gd name="T56" fmla="*/ 74 w 1044"/>
                  <a:gd name="T57" fmla="*/ 24 h 673"/>
                  <a:gd name="T58" fmla="*/ 76 w 1044"/>
                  <a:gd name="T59" fmla="*/ 27 h 673"/>
                  <a:gd name="T60" fmla="*/ 78 w 1044"/>
                  <a:gd name="T61" fmla="*/ 27 h 673"/>
                  <a:gd name="T62" fmla="*/ 71 w 1044"/>
                  <a:gd name="T63" fmla="*/ 26 h 673"/>
                  <a:gd name="T64" fmla="*/ 67 w 1044"/>
                  <a:gd name="T65" fmla="*/ 22 h 673"/>
                  <a:gd name="T66" fmla="*/ 56 w 1044"/>
                  <a:gd name="T67" fmla="*/ 16 h 673"/>
                  <a:gd name="T68" fmla="*/ 38 w 1044"/>
                  <a:gd name="T69" fmla="*/ 14 h 673"/>
                  <a:gd name="T70" fmla="*/ 27 w 1044"/>
                  <a:gd name="T71" fmla="*/ 14 h 673"/>
                  <a:gd name="T72" fmla="*/ 17 w 1044"/>
                  <a:gd name="T73" fmla="*/ 19 h 673"/>
                  <a:gd name="T74" fmla="*/ 13 w 1044"/>
                  <a:gd name="T75" fmla="*/ 24 h 673"/>
                  <a:gd name="T76" fmla="*/ 11 w 1044"/>
                  <a:gd name="T77" fmla="*/ 25 h 6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4"/>
                  <a:gd name="T118" fmla="*/ 0 h 673"/>
                  <a:gd name="T119" fmla="*/ 1044 w 1044"/>
                  <a:gd name="T120" fmla="*/ 673 h 6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4" h="673">
                    <a:moveTo>
                      <a:pt x="140" y="612"/>
                    </a:moveTo>
                    <a:cubicBezTo>
                      <a:pt x="128" y="614"/>
                      <a:pt x="105" y="616"/>
                      <a:pt x="92" y="620"/>
                    </a:cubicBezTo>
                    <a:cubicBezTo>
                      <a:pt x="84" y="622"/>
                      <a:pt x="76" y="625"/>
                      <a:pt x="68" y="628"/>
                    </a:cubicBezTo>
                    <a:cubicBezTo>
                      <a:pt x="64" y="629"/>
                      <a:pt x="56" y="632"/>
                      <a:pt x="56" y="632"/>
                    </a:cubicBezTo>
                    <a:cubicBezTo>
                      <a:pt x="20" y="626"/>
                      <a:pt x="25" y="621"/>
                      <a:pt x="52" y="612"/>
                    </a:cubicBezTo>
                    <a:cubicBezTo>
                      <a:pt x="76" y="594"/>
                      <a:pt x="62" y="604"/>
                      <a:pt x="92" y="584"/>
                    </a:cubicBezTo>
                    <a:cubicBezTo>
                      <a:pt x="96" y="581"/>
                      <a:pt x="104" y="576"/>
                      <a:pt x="104" y="576"/>
                    </a:cubicBezTo>
                    <a:cubicBezTo>
                      <a:pt x="93" y="531"/>
                      <a:pt x="41" y="514"/>
                      <a:pt x="0" y="508"/>
                    </a:cubicBezTo>
                    <a:cubicBezTo>
                      <a:pt x="23" y="473"/>
                      <a:pt x="93" y="474"/>
                      <a:pt x="128" y="472"/>
                    </a:cubicBezTo>
                    <a:cubicBezTo>
                      <a:pt x="111" y="404"/>
                      <a:pt x="49" y="371"/>
                      <a:pt x="28" y="308"/>
                    </a:cubicBezTo>
                    <a:cubicBezTo>
                      <a:pt x="41" y="288"/>
                      <a:pt x="48" y="292"/>
                      <a:pt x="72" y="296"/>
                    </a:cubicBezTo>
                    <a:cubicBezTo>
                      <a:pt x="96" y="312"/>
                      <a:pt x="116" y="335"/>
                      <a:pt x="144" y="344"/>
                    </a:cubicBezTo>
                    <a:cubicBezTo>
                      <a:pt x="164" y="371"/>
                      <a:pt x="163" y="382"/>
                      <a:pt x="176" y="344"/>
                    </a:cubicBezTo>
                    <a:cubicBezTo>
                      <a:pt x="169" y="298"/>
                      <a:pt x="158" y="251"/>
                      <a:pt x="132" y="212"/>
                    </a:cubicBezTo>
                    <a:cubicBezTo>
                      <a:pt x="125" y="185"/>
                      <a:pt x="121" y="158"/>
                      <a:pt x="112" y="132"/>
                    </a:cubicBezTo>
                    <a:cubicBezTo>
                      <a:pt x="152" y="106"/>
                      <a:pt x="181" y="205"/>
                      <a:pt x="200" y="224"/>
                    </a:cubicBezTo>
                    <a:cubicBezTo>
                      <a:pt x="213" y="237"/>
                      <a:pt x="230" y="248"/>
                      <a:pt x="240" y="264"/>
                    </a:cubicBezTo>
                    <a:cubicBezTo>
                      <a:pt x="245" y="272"/>
                      <a:pt x="251" y="280"/>
                      <a:pt x="256" y="288"/>
                    </a:cubicBezTo>
                    <a:cubicBezTo>
                      <a:pt x="259" y="293"/>
                      <a:pt x="258" y="304"/>
                      <a:pt x="264" y="304"/>
                    </a:cubicBezTo>
                    <a:cubicBezTo>
                      <a:pt x="269" y="304"/>
                      <a:pt x="261" y="293"/>
                      <a:pt x="260" y="288"/>
                    </a:cubicBezTo>
                    <a:cubicBezTo>
                      <a:pt x="264" y="224"/>
                      <a:pt x="263" y="23"/>
                      <a:pt x="284" y="16"/>
                    </a:cubicBezTo>
                    <a:cubicBezTo>
                      <a:pt x="308" y="48"/>
                      <a:pt x="300" y="75"/>
                      <a:pt x="312" y="112"/>
                    </a:cubicBezTo>
                    <a:cubicBezTo>
                      <a:pt x="320" y="136"/>
                      <a:pt x="333" y="160"/>
                      <a:pt x="348" y="180"/>
                    </a:cubicBezTo>
                    <a:cubicBezTo>
                      <a:pt x="355" y="200"/>
                      <a:pt x="364" y="222"/>
                      <a:pt x="376" y="240"/>
                    </a:cubicBezTo>
                    <a:cubicBezTo>
                      <a:pt x="381" y="231"/>
                      <a:pt x="382" y="220"/>
                      <a:pt x="388" y="212"/>
                    </a:cubicBezTo>
                    <a:cubicBezTo>
                      <a:pt x="421" y="162"/>
                      <a:pt x="382" y="234"/>
                      <a:pt x="408" y="188"/>
                    </a:cubicBezTo>
                    <a:cubicBezTo>
                      <a:pt x="421" y="165"/>
                      <a:pt x="425" y="143"/>
                      <a:pt x="440" y="120"/>
                    </a:cubicBezTo>
                    <a:cubicBezTo>
                      <a:pt x="450" y="105"/>
                      <a:pt x="458" y="90"/>
                      <a:pt x="468" y="76"/>
                    </a:cubicBezTo>
                    <a:cubicBezTo>
                      <a:pt x="474" y="68"/>
                      <a:pt x="484" y="52"/>
                      <a:pt x="484" y="52"/>
                    </a:cubicBezTo>
                    <a:cubicBezTo>
                      <a:pt x="490" y="28"/>
                      <a:pt x="486" y="41"/>
                      <a:pt x="496" y="12"/>
                    </a:cubicBezTo>
                    <a:cubicBezTo>
                      <a:pt x="497" y="8"/>
                      <a:pt x="500" y="0"/>
                      <a:pt x="500" y="0"/>
                    </a:cubicBezTo>
                    <a:cubicBezTo>
                      <a:pt x="512" y="17"/>
                      <a:pt x="511" y="36"/>
                      <a:pt x="516" y="56"/>
                    </a:cubicBezTo>
                    <a:cubicBezTo>
                      <a:pt x="519" y="117"/>
                      <a:pt x="518" y="179"/>
                      <a:pt x="524" y="240"/>
                    </a:cubicBezTo>
                    <a:cubicBezTo>
                      <a:pt x="525" y="251"/>
                      <a:pt x="535" y="221"/>
                      <a:pt x="540" y="212"/>
                    </a:cubicBezTo>
                    <a:cubicBezTo>
                      <a:pt x="549" y="197"/>
                      <a:pt x="556" y="179"/>
                      <a:pt x="564" y="164"/>
                    </a:cubicBezTo>
                    <a:cubicBezTo>
                      <a:pt x="593" y="107"/>
                      <a:pt x="619" y="55"/>
                      <a:pt x="688" y="44"/>
                    </a:cubicBezTo>
                    <a:cubicBezTo>
                      <a:pt x="696" y="76"/>
                      <a:pt x="673" y="140"/>
                      <a:pt x="652" y="168"/>
                    </a:cubicBezTo>
                    <a:cubicBezTo>
                      <a:pt x="643" y="204"/>
                      <a:pt x="637" y="223"/>
                      <a:pt x="644" y="272"/>
                    </a:cubicBezTo>
                    <a:cubicBezTo>
                      <a:pt x="645" y="277"/>
                      <a:pt x="655" y="270"/>
                      <a:pt x="660" y="268"/>
                    </a:cubicBezTo>
                    <a:cubicBezTo>
                      <a:pt x="686" y="257"/>
                      <a:pt x="700" y="247"/>
                      <a:pt x="724" y="232"/>
                    </a:cubicBezTo>
                    <a:cubicBezTo>
                      <a:pt x="746" y="218"/>
                      <a:pt x="821" y="197"/>
                      <a:pt x="848" y="192"/>
                    </a:cubicBezTo>
                    <a:cubicBezTo>
                      <a:pt x="859" y="195"/>
                      <a:pt x="871" y="194"/>
                      <a:pt x="880" y="200"/>
                    </a:cubicBezTo>
                    <a:cubicBezTo>
                      <a:pt x="881" y="201"/>
                      <a:pt x="866" y="234"/>
                      <a:pt x="864" y="236"/>
                    </a:cubicBezTo>
                    <a:cubicBezTo>
                      <a:pt x="845" y="259"/>
                      <a:pt x="812" y="273"/>
                      <a:pt x="792" y="296"/>
                    </a:cubicBezTo>
                    <a:cubicBezTo>
                      <a:pt x="774" y="316"/>
                      <a:pt x="767" y="337"/>
                      <a:pt x="756" y="360"/>
                    </a:cubicBezTo>
                    <a:cubicBezTo>
                      <a:pt x="842" y="389"/>
                      <a:pt x="744" y="359"/>
                      <a:pt x="964" y="372"/>
                    </a:cubicBezTo>
                    <a:cubicBezTo>
                      <a:pt x="978" y="373"/>
                      <a:pt x="1010" y="390"/>
                      <a:pt x="1024" y="396"/>
                    </a:cubicBezTo>
                    <a:cubicBezTo>
                      <a:pt x="993" y="406"/>
                      <a:pt x="964" y="416"/>
                      <a:pt x="932" y="424"/>
                    </a:cubicBezTo>
                    <a:cubicBezTo>
                      <a:pt x="921" y="427"/>
                      <a:pt x="900" y="432"/>
                      <a:pt x="900" y="432"/>
                    </a:cubicBezTo>
                    <a:cubicBezTo>
                      <a:pt x="872" y="451"/>
                      <a:pt x="881" y="440"/>
                      <a:pt x="868" y="460"/>
                    </a:cubicBezTo>
                    <a:cubicBezTo>
                      <a:pt x="866" y="469"/>
                      <a:pt x="854" y="480"/>
                      <a:pt x="860" y="488"/>
                    </a:cubicBezTo>
                    <a:cubicBezTo>
                      <a:pt x="866" y="496"/>
                      <a:pt x="879" y="491"/>
                      <a:pt x="888" y="496"/>
                    </a:cubicBezTo>
                    <a:cubicBezTo>
                      <a:pt x="912" y="509"/>
                      <a:pt x="937" y="521"/>
                      <a:pt x="960" y="536"/>
                    </a:cubicBezTo>
                    <a:cubicBezTo>
                      <a:pt x="994" y="559"/>
                      <a:pt x="1013" y="587"/>
                      <a:pt x="1044" y="608"/>
                    </a:cubicBezTo>
                    <a:cubicBezTo>
                      <a:pt x="1028" y="612"/>
                      <a:pt x="996" y="604"/>
                      <a:pt x="996" y="604"/>
                    </a:cubicBezTo>
                    <a:cubicBezTo>
                      <a:pt x="969" y="586"/>
                      <a:pt x="936" y="587"/>
                      <a:pt x="904" y="584"/>
                    </a:cubicBezTo>
                    <a:cubicBezTo>
                      <a:pt x="896" y="585"/>
                      <a:pt x="886" y="582"/>
                      <a:pt x="880" y="588"/>
                    </a:cubicBezTo>
                    <a:cubicBezTo>
                      <a:pt x="877" y="591"/>
                      <a:pt x="889" y="592"/>
                      <a:pt x="892" y="596"/>
                    </a:cubicBezTo>
                    <a:cubicBezTo>
                      <a:pt x="903" y="609"/>
                      <a:pt x="898" y="614"/>
                      <a:pt x="904" y="628"/>
                    </a:cubicBezTo>
                    <a:cubicBezTo>
                      <a:pt x="907" y="636"/>
                      <a:pt x="911" y="644"/>
                      <a:pt x="916" y="652"/>
                    </a:cubicBezTo>
                    <a:cubicBezTo>
                      <a:pt x="919" y="658"/>
                      <a:pt x="924" y="663"/>
                      <a:pt x="928" y="668"/>
                    </a:cubicBezTo>
                    <a:cubicBezTo>
                      <a:pt x="929" y="669"/>
                      <a:pt x="934" y="673"/>
                      <a:pt x="932" y="672"/>
                    </a:cubicBezTo>
                    <a:cubicBezTo>
                      <a:pt x="897" y="645"/>
                      <a:pt x="913" y="652"/>
                      <a:pt x="888" y="644"/>
                    </a:cubicBezTo>
                    <a:cubicBezTo>
                      <a:pt x="878" y="636"/>
                      <a:pt x="865" y="633"/>
                      <a:pt x="856" y="624"/>
                    </a:cubicBezTo>
                    <a:cubicBezTo>
                      <a:pt x="847" y="615"/>
                      <a:pt x="833" y="593"/>
                      <a:pt x="824" y="580"/>
                    </a:cubicBezTo>
                    <a:cubicBezTo>
                      <a:pt x="819" y="561"/>
                      <a:pt x="812" y="552"/>
                      <a:pt x="800" y="536"/>
                    </a:cubicBezTo>
                    <a:cubicBezTo>
                      <a:pt x="784" y="489"/>
                      <a:pt x="749" y="465"/>
                      <a:pt x="716" y="432"/>
                    </a:cubicBezTo>
                    <a:cubicBezTo>
                      <a:pt x="704" y="420"/>
                      <a:pt x="697" y="403"/>
                      <a:pt x="680" y="396"/>
                    </a:cubicBezTo>
                    <a:cubicBezTo>
                      <a:pt x="667" y="391"/>
                      <a:pt x="653" y="388"/>
                      <a:pt x="640" y="384"/>
                    </a:cubicBezTo>
                    <a:cubicBezTo>
                      <a:pt x="589" y="346"/>
                      <a:pt x="513" y="340"/>
                      <a:pt x="452" y="328"/>
                    </a:cubicBezTo>
                    <a:cubicBezTo>
                      <a:pt x="419" y="329"/>
                      <a:pt x="385" y="327"/>
                      <a:pt x="352" y="332"/>
                    </a:cubicBezTo>
                    <a:cubicBezTo>
                      <a:pt x="343" y="334"/>
                      <a:pt x="328" y="348"/>
                      <a:pt x="328" y="348"/>
                    </a:cubicBezTo>
                    <a:cubicBezTo>
                      <a:pt x="313" y="370"/>
                      <a:pt x="296" y="395"/>
                      <a:pt x="276" y="412"/>
                    </a:cubicBezTo>
                    <a:cubicBezTo>
                      <a:pt x="252" y="432"/>
                      <a:pt x="227" y="434"/>
                      <a:pt x="208" y="460"/>
                    </a:cubicBezTo>
                    <a:cubicBezTo>
                      <a:pt x="199" y="488"/>
                      <a:pt x="204" y="516"/>
                      <a:pt x="184" y="540"/>
                    </a:cubicBezTo>
                    <a:cubicBezTo>
                      <a:pt x="174" y="552"/>
                      <a:pt x="156" y="576"/>
                      <a:pt x="156" y="576"/>
                    </a:cubicBezTo>
                    <a:cubicBezTo>
                      <a:pt x="156" y="577"/>
                      <a:pt x="150" y="601"/>
                      <a:pt x="148" y="604"/>
                    </a:cubicBezTo>
                    <a:cubicBezTo>
                      <a:pt x="141" y="613"/>
                      <a:pt x="129" y="612"/>
                      <a:pt x="140" y="612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361" name="Freeform 23"/>
              <p:cNvSpPr>
                <a:spLocks/>
              </p:cNvSpPr>
              <p:nvPr/>
            </p:nvSpPr>
            <p:spPr bwMode="auto">
              <a:xfrm>
                <a:off x="4996" y="1732"/>
                <a:ext cx="148" cy="32"/>
              </a:xfrm>
              <a:custGeom>
                <a:avLst/>
                <a:gdLst>
                  <a:gd name="T0" fmla="*/ 0 w 148"/>
                  <a:gd name="T1" fmla="*/ 16 h 32"/>
                  <a:gd name="T2" fmla="*/ 36 w 148"/>
                  <a:gd name="T3" fmla="*/ 28 h 32"/>
                  <a:gd name="T4" fmla="*/ 48 w 148"/>
                  <a:gd name="T5" fmla="*/ 32 h 32"/>
                  <a:gd name="T6" fmla="*/ 120 w 148"/>
                  <a:gd name="T7" fmla="*/ 28 h 32"/>
                  <a:gd name="T8" fmla="*/ 148 w 14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32"/>
                  <a:gd name="T17" fmla="*/ 148 w 148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32">
                    <a:moveTo>
                      <a:pt x="0" y="16"/>
                    </a:moveTo>
                    <a:cubicBezTo>
                      <a:pt x="12" y="20"/>
                      <a:pt x="24" y="24"/>
                      <a:pt x="36" y="28"/>
                    </a:cubicBezTo>
                    <a:cubicBezTo>
                      <a:pt x="40" y="29"/>
                      <a:pt x="48" y="32"/>
                      <a:pt x="48" y="32"/>
                    </a:cubicBezTo>
                    <a:cubicBezTo>
                      <a:pt x="72" y="31"/>
                      <a:pt x="96" y="32"/>
                      <a:pt x="120" y="28"/>
                    </a:cubicBezTo>
                    <a:cubicBezTo>
                      <a:pt x="131" y="26"/>
                      <a:pt x="137" y="5"/>
                      <a:pt x="14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23528" y="1163304"/>
            <a:ext cx="8424936" cy="10772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Force per unit mass experienced by a small test mass placed in that field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24855"/>
            <a:ext cx="1867369" cy="18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68144" y="2324095"/>
            <a:ext cx="3024336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Vector quantity: has direction (towards the center of a mass)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38313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Gravitational field strength and acceleration due to gravity are the same 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Field lines show the direction a test mass would move as a result of the force applied on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3" grpId="0" animBg="1"/>
      <p:bldP spid="4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schoolphysics.co.uk/age16-19/Mechanics/Gravitation/text/Gravitational_field_intensity/images/2.gif"/>
          <p:cNvPicPr>
            <a:picLocks noChangeAspect="1" noChangeArrowheads="1"/>
          </p:cNvPicPr>
          <p:nvPr/>
        </p:nvPicPr>
        <p:blipFill rotWithShape="1">
          <a:blip r:embed="rId2" cstate="print"/>
          <a:srcRect b="18354"/>
          <a:stretch/>
        </p:blipFill>
        <p:spPr bwMode="auto">
          <a:xfrm>
            <a:off x="0" y="-1"/>
            <a:ext cx="3275856" cy="63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275856" y="116632"/>
            <a:ext cx="5688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uniform gravitational field is one where the field lines are always the same distance apart - this is almost exactly true close to the Earth's surface (Figure 1(a)).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275856" y="2060848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However if we move back and look at the planet from a distance the field lines clearly radiate outwards (Figure 1(b)), getting further apart as the distance from the Earth increases.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275856" y="4005064"/>
            <a:ext cx="540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When viewed from an even greater distance the complete field can be seen (Figure 1(c)).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Such </a:t>
            </a:r>
            <a:r>
              <a:rPr lang="en-US" sz="2000" dirty="0">
                <a:solidFill>
                  <a:schemeClr val="bg1"/>
                </a:solidFill>
              </a:rPr>
              <a:t>a field is called a </a:t>
            </a:r>
            <a:r>
              <a:rPr lang="en-US" sz="3600" dirty="0">
                <a:solidFill>
                  <a:schemeClr val="bg1"/>
                </a:solidFill>
              </a:rPr>
              <a:t>radial field </a:t>
            </a:r>
            <a:r>
              <a:rPr lang="en-US" sz="2000" dirty="0">
                <a:solidFill>
                  <a:schemeClr val="bg1"/>
                </a:solidFill>
              </a:rPr>
              <a:t>- the field intensity (g) decreasing with distance.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Gravitational Field Strength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357298"/>
            <a:ext cx="3786182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Consider a man on the Earth: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313" y="1943100"/>
            <a:ext cx="3109912" cy="4537075"/>
            <a:chOff x="215" y="1224"/>
            <a:chExt cx="1959" cy="2858"/>
          </a:xfrm>
        </p:grpSpPr>
        <p:pic>
          <p:nvPicPr>
            <p:cNvPr id="13327" name="Picture 5" descr="EARTH"/>
            <p:cNvPicPr>
              <a:picLocks noChangeAspect="1" noChangeArrowheads="1"/>
            </p:cNvPicPr>
            <p:nvPr/>
          </p:nvPicPr>
          <p:blipFill>
            <a:blip r:embed="rId2" cstate="print"/>
            <a:srcRect t="22064" b="5566"/>
            <a:stretch>
              <a:fillRect/>
            </a:stretch>
          </p:blipFill>
          <p:spPr bwMode="auto">
            <a:xfrm>
              <a:off x="215" y="2103"/>
              <a:ext cx="1959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8" name="Group 6"/>
            <p:cNvGrpSpPr>
              <a:grpSpLocks/>
            </p:cNvGrpSpPr>
            <p:nvPr/>
          </p:nvGrpSpPr>
          <p:grpSpPr bwMode="auto">
            <a:xfrm flipH="1">
              <a:off x="924" y="1224"/>
              <a:ext cx="646" cy="1131"/>
              <a:chOff x="4659" y="1354"/>
              <a:chExt cx="745" cy="1354"/>
            </a:xfrm>
          </p:grpSpPr>
          <p:sp>
            <p:nvSpPr>
              <p:cNvPr id="13329" name="Freeform 7"/>
              <p:cNvSpPr>
                <a:spLocks/>
              </p:cNvSpPr>
              <p:nvPr/>
            </p:nvSpPr>
            <p:spPr bwMode="auto">
              <a:xfrm flipH="1">
                <a:off x="5098" y="2576"/>
                <a:ext cx="306" cy="132"/>
              </a:xfrm>
              <a:custGeom>
                <a:avLst/>
                <a:gdLst>
                  <a:gd name="T0" fmla="*/ 24 w 569"/>
                  <a:gd name="T1" fmla="*/ 1 h 454"/>
                  <a:gd name="T2" fmla="*/ 19 w 569"/>
                  <a:gd name="T3" fmla="*/ 1 h 454"/>
                  <a:gd name="T4" fmla="*/ 11 w 569"/>
                  <a:gd name="T5" fmla="*/ 1 h 454"/>
                  <a:gd name="T6" fmla="*/ 0 w 569"/>
                  <a:gd name="T7" fmla="*/ 1 h 454"/>
                  <a:gd name="T8" fmla="*/ 1 w 569"/>
                  <a:gd name="T9" fmla="*/ 2 h 454"/>
                  <a:gd name="T10" fmla="*/ 32 w 569"/>
                  <a:gd name="T11" fmla="*/ 3 h 454"/>
                  <a:gd name="T12" fmla="*/ 47 w 569"/>
                  <a:gd name="T13" fmla="*/ 3 h 454"/>
                  <a:gd name="T14" fmla="*/ 47 w 569"/>
                  <a:gd name="T15" fmla="*/ 2 h 454"/>
                  <a:gd name="T16" fmla="*/ 44 w 569"/>
                  <a:gd name="T17" fmla="*/ 1 h 454"/>
                  <a:gd name="T18" fmla="*/ 38 w 569"/>
                  <a:gd name="T19" fmla="*/ 0 h 454"/>
                  <a:gd name="T20" fmla="*/ 24 w 569"/>
                  <a:gd name="T21" fmla="*/ 1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9"/>
                  <a:gd name="T34" fmla="*/ 0 h 454"/>
                  <a:gd name="T35" fmla="*/ 569 w 569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0" name="Freeform 8"/>
              <p:cNvSpPr>
                <a:spLocks/>
              </p:cNvSpPr>
              <p:nvPr/>
            </p:nvSpPr>
            <p:spPr bwMode="auto">
              <a:xfrm>
                <a:off x="4778" y="2571"/>
                <a:ext cx="306" cy="132"/>
              </a:xfrm>
              <a:custGeom>
                <a:avLst/>
                <a:gdLst>
                  <a:gd name="T0" fmla="*/ 24 w 569"/>
                  <a:gd name="T1" fmla="*/ 1 h 454"/>
                  <a:gd name="T2" fmla="*/ 19 w 569"/>
                  <a:gd name="T3" fmla="*/ 1 h 454"/>
                  <a:gd name="T4" fmla="*/ 11 w 569"/>
                  <a:gd name="T5" fmla="*/ 1 h 454"/>
                  <a:gd name="T6" fmla="*/ 0 w 569"/>
                  <a:gd name="T7" fmla="*/ 1 h 454"/>
                  <a:gd name="T8" fmla="*/ 1 w 569"/>
                  <a:gd name="T9" fmla="*/ 2 h 454"/>
                  <a:gd name="T10" fmla="*/ 32 w 569"/>
                  <a:gd name="T11" fmla="*/ 3 h 454"/>
                  <a:gd name="T12" fmla="*/ 47 w 569"/>
                  <a:gd name="T13" fmla="*/ 3 h 454"/>
                  <a:gd name="T14" fmla="*/ 47 w 569"/>
                  <a:gd name="T15" fmla="*/ 2 h 454"/>
                  <a:gd name="T16" fmla="*/ 44 w 569"/>
                  <a:gd name="T17" fmla="*/ 1 h 454"/>
                  <a:gd name="T18" fmla="*/ 38 w 569"/>
                  <a:gd name="T19" fmla="*/ 0 h 454"/>
                  <a:gd name="T20" fmla="*/ 24 w 569"/>
                  <a:gd name="T21" fmla="*/ 1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9"/>
                  <a:gd name="T34" fmla="*/ 0 h 454"/>
                  <a:gd name="T35" fmla="*/ 569 w 569"/>
                  <a:gd name="T36" fmla="*/ 454 h 4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1" name="Freeform 9"/>
              <p:cNvSpPr>
                <a:spLocks/>
              </p:cNvSpPr>
              <p:nvPr/>
            </p:nvSpPr>
            <p:spPr bwMode="auto">
              <a:xfrm>
                <a:off x="5227" y="2199"/>
                <a:ext cx="158" cy="126"/>
              </a:xfrm>
              <a:custGeom>
                <a:avLst/>
                <a:gdLst>
                  <a:gd name="T0" fmla="*/ 18 w 294"/>
                  <a:gd name="T1" fmla="*/ 0 h 279"/>
                  <a:gd name="T2" fmla="*/ 23 w 294"/>
                  <a:gd name="T3" fmla="*/ 3 h 279"/>
                  <a:gd name="T4" fmla="*/ 23 w 294"/>
                  <a:gd name="T5" fmla="*/ 7 h 279"/>
                  <a:gd name="T6" fmla="*/ 19 w 294"/>
                  <a:gd name="T7" fmla="*/ 6 h 279"/>
                  <a:gd name="T8" fmla="*/ 20 w 294"/>
                  <a:gd name="T9" fmla="*/ 9 h 279"/>
                  <a:gd name="T10" fmla="*/ 19 w 294"/>
                  <a:gd name="T11" fmla="*/ 11 h 279"/>
                  <a:gd name="T12" fmla="*/ 17 w 294"/>
                  <a:gd name="T13" fmla="*/ 11 h 279"/>
                  <a:gd name="T14" fmla="*/ 16 w 294"/>
                  <a:gd name="T15" fmla="*/ 10 h 279"/>
                  <a:gd name="T16" fmla="*/ 14 w 294"/>
                  <a:gd name="T17" fmla="*/ 5 h 279"/>
                  <a:gd name="T18" fmla="*/ 10 w 294"/>
                  <a:gd name="T19" fmla="*/ 11 h 279"/>
                  <a:gd name="T20" fmla="*/ 8 w 294"/>
                  <a:gd name="T21" fmla="*/ 10 h 279"/>
                  <a:gd name="T22" fmla="*/ 7 w 294"/>
                  <a:gd name="T23" fmla="*/ 5 h 279"/>
                  <a:gd name="T24" fmla="*/ 8 w 294"/>
                  <a:gd name="T25" fmla="*/ 7 h 279"/>
                  <a:gd name="T26" fmla="*/ 2 w 294"/>
                  <a:gd name="T27" fmla="*/ 9 h 279"/>
                  <a:gd name="T28" fmla="*/ 1 w 294"/>
                  <a:gd name="T29" fmla="*/ 8 h 279"/>
                  <a:gd name="T30" fmla="*/ 7 w 294"/>
                  <a:gd name="T31" fmla="*/ 1 h 279"/>
                  <a:gd name="T32" fmla="*/ 18 w 294"/>
                  <a:gd name="T33" fmla="*/ 0 h 2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4"/>
                  <a:gd name="T52" fmla="*/ 0 h 279"/>
                  <a:gd name="T53" fmla="*/ 294 w 294"/>
                  <a:gd name="T54" fmla="*/ 279 h 2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4" h="279">
                    <a:moveTo>
                      <a:pt x="213" y="0"/>
                    </a:moveTo>
                    <a:cubicBezTo>
                      <a:pt x="226" y="42"/>
                      <a:pt x="246" y="39"/>
                      <a:pt x="270" y="76"/>
                    </a:cubicBezTo>
                    <a:cubicBezTo>
                      <a:pt x="278" y="101"/>
                      <a:pt x="294" y="137"/>
                      <a:pt x="270" y="161"/>
                    </a:cubicBezTo>
                    <a:cubicBezTo>
                      <a:pt x="261" y="170"/>
                      <a:pt x="245" y="154"/>
                      <a:pt x="232" y="151"/>
                    </a:cubicBezTo>
                    <a:cubicBezTo>
                      <a:pt x="204" y="73"/>
                      <a:pt x="236" y="184"/>
                      <a:pt x="241" y="199"/>
                    </a:cubicBezTo>
                    <a:cubicBezTo>
                      <a:pt x="238" y="221"/>
                      <a:pt x="242" y="245"/>
                      <a:pt x="232" y="265"/>
                    </a:cubicBezTo>
                    <a:cubicBezTo>
                      <a:pt x="227" y="274"/>
                      <a:pt x="212" y="279"/>
                      <a:pt x="203" y="274"/>
                    </a:cubicBezTo>
                    <a:cubicBezTo>
                      <a:pt x="194" y="270"/>
                      <a:pt x="197" y="255"/>
                      <a:pt x="194" y="246"/>
                    </a:cubicBezTo>
                    <a:cubicBezTo>
                      <a:pt x="184" y="208"/>
                      <a:pt x="178" y="170"/>
                      <a:pt x="166" y="132"/>
                    </a:cubicBezTo>
                    <a:cubicBezTo>
                      <a:pt x="158" y="198"/>
                      <a:pt x="170" y="231"/>
                      <a:pt x="118" y="265"/>
                    </a:cubicBezTo>
                    <a:cubicBezTo>
                      <a:pt x="109" y="262"/>
                      <a:pt x="93" y="265"/>
                      <a:pt x="90" y="255"/>
                    </a:cubicBezTo>
                    <a:cubicBezTo>
                      <a:pt x="79" y="215"/>
                      <a:pt x="81" y="173"/>
                      <a:pt x="81" y="132"/>
                    </a:cubicBezTo>
                    <a:cubicBezTo>
                      <a:pt x="81" y="122"/>
                      <a:pt x="87" y="151"/>
                      <a:pt x="90" y="161"/>
                    </a:cubicBezTo>
                    <a:cubicBezTo>
                      <a:pt x="76" y="204"/>
                      <a:pt x="61" y="193"/>
                      <a:pt x="24" y="217"/>
                    </a:cubicBezTo>
                    <a:cubicBezTo>
                      <a:pt x="18" y="205"/>
                      <a:pt x="7" y="194"/>
                      <a:pt x="5" y="180"/>
                    </a:cubicBezTo>
                    <a:cubicBezTo>
                      <a:pt x="0" y="137"/>
                      <a:pt x="43" y="54"/>
                      <a:pt x="81" y="29"/>
                    </a:cubicBezTo>
                    <a:cubicBezTo>
                      <a:pt x="118" y="4"/>
                      <a:pt x="171" y="15"/>
                      <a:pt x="213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2" name="Freeform 10"/>
              <p:cNvSpPr>
                <a:spLocks/>
              </p:cNvSpPr>
              <p:nvPr/>
            </p:nvSpPr>
            <p:spPr bwMode="auto">
              <a:xfrm>
                <a:off x="4659" y="2122"/>
                <a:ext cx="150" cy="136"/>
              </a:xfrm>
              <a:custGeom>
                <a:avLst/>
                <a:gdLst>
                  <a:gd name="T0" fmla="*/ 12 w 279"/>
                  <a:gd name="T1" fmla="*/ 0 h 302"/>
                  <a:gd name="T2" fmla="*/ 3 w 279"/>
                  <a:gd name="T3" fmla="*/ 2 h 302"/>
                  <a:gd name="T4" fmla="*/ 5 w 279"/>
                  <a:gd name="T5" fmla="*/ 5 h 302"/>
                  <a:gd name="T6" fmla="*/ 3 w 279"/>
                  <a:gd name="T7" fmla="*/ 6 h 302"/>
                  <a:gd name="T8" fmla="*/ 1 w 279"/>
                  <a:gd name="T9" fmla="*/ 6 h 302"/>
                  <a:gd name="T10" fmla="*/ 8 w 279"/>
                  <a:gd name="T11" fmla="*/ 9 h 302"/>
                  <a:gd name="T12" fmla="*/ 9 w 279"/>
                  <a:gd name="T13" fmla="*/ 10 h 302"/>
                  <a:gd name="T14" fmla="*/ 14 w 279"/>
                  <a:gd name="T15" fmla="*/ 11 h 302"/>
                  <a:gd name="T16" fmla="*/ 15 w 279"/>
                  <a:gd name="T17" fmla="*/ 12 h 302"/>
                  <a:gd name="T18" fmla="*/ 18 w 279"/>
                  <a:gd name="T19" fmla="*/ 12 h 302"/>
                  <a:gd name="T20" fmla="*/ 23 w 279"/>
                  <a:gd name="T21" fmla="*/ 9 h 302"/>
                  <a:gd name="T22" fmla="*/ 22 w 279"/>
                  <a:gd name="T23" fmla="*/ 1 h 302"/>
                  <a:gd name="T24" fmla="*/ 12 w 279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9"/>
                  <a:gd name="T40" fmla="*/ 0 h 302"/>
                  <a:gd name="T41" fmla="*/ 279 w 279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9" h="302">
                    <a:moveTo>
                      <a:pt x="147" y="0"/>
                    </a:moveTo>
                    <a:cubicBezTo>
                      <a:pt x="107" y="12"/>
                      <a:pt x="74" y="34"/>
                      <a:pt x="33" y="47"/>
                    </a:cubicBezTo>
                    <a:cubicBezTo>
                      <a:pt x="19" y="91"/>
                      <a:pt x="16" y="99"/>
                      <a:pt x="62" y="113"/>
                    </a:cubicBezTo>
                    <a:cubicBezTo>
                      <a:pt x="56" y="123"/>
                      <a:pt x="51" y="134"/>
                      <a:pt x="43" y="142"/>
                    </a:cubicBezTo>
                    <a:cubicBezTo>
                      <a:pt x="35" y="150"/>
                      <a:pt x="19" y="150"/>
                      <a:pt x="15" y="160"/>
                    </a:cubicBezTo>
                    <a:cubicBezTo>
                      <a:pt x="0" y="198"/>
                      <a:pt x="74" y="204"/>
                      <a:pt x="90" y="208"/>
                    </a:cubicBezTo>
                    <a:cubicBezTo>
                      <a:pt x="116" y="134"/>
                      <a:pt x="105" y="219"/>
                      <a:pt x="100" y="236"/>
                    </a:cubicBezTo>
                    <a:cubicBezTo>
                      <a:pt x="113" y="291"/>
                      <a:pt x="118" y="296"/>
                      <a:pt x="166" y="264"/>
                    </a:cubicBezTo>
                    <a:cubicBezTo>
                      <a:pt x="184" y="189"/>
                      <a:pt x="165" y="244"/>
                      <a:pt x="185" y="283"/>
                    </a:cubicBezTo>
                    <a:cubicBezTo>
                      <a:pt x="190" y="293"/>
                      <a:pt x="204" y="296"/>
                      <a:pt x="213" y="302"/>
                    </a:cubicBezTo>
                    <a:cubicBezTo>
                      <a:pt x="271" y="288"/>
                      <a:pt x="256" y="282"/>
                      <a:pt x="269" y="227"/>
                    </a:cubicBezTo>
                    <a:cubicBezTo>
                      <a:pt x="266" y="161"/>
                      <a:pt x="279" y="92"/>
                      <a:pt x="260" y="28"/>
                    </a:cubicBezTo>
                    <a:cubicBezTo>
                      <a:pt x="254" y="9"/>
                      <a:pt x="171" y="0"/>
                      <a:pt x="147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3" name="Freeform 11"/>
              <p:cNvSpPr>
                <a:spLocks/>
              </p:cNvSpPr>
              <p:nvPr/>
            </p:nvSpPr>
            <p:spPr bwMode="auto">
              <a:xfrm>
                <a:off x="5014" y="1822"/>
                <a:ext cx="170" cy="124"/>
              </a:xfrm>
              <a:custGeom>
                <a:avLst/>
                <a:gdLst>
                  <a:gd name="T0" fmla="*/ 0 w 453"/>
                  <a:gd name="T1" fmla="*/ 2 h 392"/>
                  <a:gd name="T2" fmla="*/ 1 w 453"/>
                  <a:gd name="T3" fmla="*/ 2 h 392"/>
                  <a:gd name="T4" fmla="*/ 2 w 453"/>
                  <a:gd name="T5" fmla="*/ 1 h 392"/>
                  <a:gd name="T6" fmla="*/ 3 w 453"/>
                  <a:gd name="T7" fmla="*/ 1 h 392"/>
                  <a:gd name="T8" fmla="*/ 4 w 453"/>
                  <a:gd name="T9" fmla="*/ 0 h 392"/>
                  <a:gd name="T10" fmla="*/ 8 w 453"/>
                  <a:gd name="T11" fmla="*/ 1 h 392"/>
                  <a:gd name="T12" fmla="*/ 9 w 453"/>
                  <a:gd name="T13" fmla="*/ 2 h 392"/>
                  <a:gd name="T14" fmla="*/ 9 w 453"/>
                  <a:gd name="T15" fmla="*/ 3 h 392"/>
                  <a:gd name="T16" fmla="*/ 9 w 453"/>
                  <a:gd name="T17" fmla="*/ 3 h 392"/>
                  <a:gd name="T18" fmla="*/ 7 w 453"/>
                  <a:gd name="T19" fmla="*/ 4 h 392"/>
                  <a:gd name="T20" fmla="*/ 2 w 453"/>
                  <a:gd name="T21" fmla="*/ 3 h 392"/>
                  <a:gd name="T22" fmla="*/ 2 w 453"/>
                  <a:gd name="T23" fmla="*/ 3 h 392"/>
                  <a:gd name="T24" fmla="*/ 1 w 453"/>
                  <a:gd name="T25" fmla="*/ 3 h 392"/>
                  <a:gd name="T26" fmla="*/ 1 w 453"/>
                  <a:gd name="T27" fmla="*/ 3 h 392"/>
                  <a:gd name="T28" fmla="*/ 0 w 453"/>
                  <a:gd name="T29" fmla="*/ 2 h 3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3"/>
                  <a:gd name="T46" fmla="*/ 0 h 392"/>
                  <a:gd name="T47" fmla="*/ 453 w 453"/>
                  <a:gd name="T48" fmla="*/ 392 h 3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3" h="392">
                    <a:moveTo>
                      <a:pt x="9" y="212"/>
                    </a:moveTo>
                    <a:cubicBezTo>
                      <a:pt x="28" y="199"/>
                      <a:pt x="47" y="187"/>
                      <a:pt x="66" y="174"/>
                    </a:cubicBezTo>
                    <a:cubicBezTo>
                      <a:pt x="77" y="167"/>
                      <a:pt x="97" y="81"/>
                      <a:pt x="104" y="61"/>
                    </a:cubicBezTo>
                    <a:cubicBezTo>
                      <a:pt x="107" y="52"/>
                      <a:pt x="122" y="53"/>
                      <a:pt x="132" y="51"/>
                    </a:cubicBezTo>
                    <a:cubicBezTo>
                      <a:pt x="154" y="47"/>
                      <a:pt x="176" y="45"/>
                      <a:pt x="198" y="42"/>
                    </a:cubicBezTo>
                    <a:cubicBezTo>
                      <a:pt x="263" y="19"/>
                      <a:pt x="326" y="0"/>
                      <a:pt x="377" y="51"/>
                    </a:cubicBezTo>
                    <a:cubicBezTo>
                      <a:pt x="392" y="95"/>
                      <a:pt x="400" y="127"/>
                      <a:pt x="425" y="165"/>
                    </a:cubicBezTo>
                    <a:cubicBezTo>
                      <a:pt x="447" y="233"/>
                      <a:pt x="438" y="202"/>
                      <a:pt x="453" y="259"/>
                    </a:cubicBezTo>
                    <a:cubicBezTo>
                      <a:pt x="450" y="271"/>
                      <a:pt x="429" y="352"/>
                      <a:pt x="425" y="353"/>
                    </a:cubicBezTo>
                    <a:cubicBezTo>
                      <a:pt x="356" y="376"/>
                      <a:pt x="387" y="367"/>
                      <a:pt x="330" y="382"/>
                    </a:cubicBezTo>
                    <a:cubicBezTo>
                      <a:pt x="229" y="376"/>
                      <a:pt x="184" y="392"/>
                      <a:pt x="113" y="344"/>
                    </a:cubicBezTo>
                    <a:cubicBezTo>
                      <a:pt x="110" y="335"/>
                      <a:pt x="111" y="323"/>
                      <a:pt x="104" y="316"/>
                    </a:cubicBezTo>
                    <a:cubicBezTo>
                      <a:pt x="88" y="300"/>
                      <a:pt x="47" y="278"/>
                      <a:pt x="47" y="278"/>
                    </a:cubicBezTo>
                    <a:cubicBezTo>
                      <a:pt x="44" y="269"/>
                      <a:pt x="44" y="257"/>
                      <a:pt x="37" y="250"/>
                    </a:cubicBezTo>
                    <a:cubicBezTo>
                      <a:pt x="0" y="213"/>
                      <a:pt x="9" y="272"/>
                      <a:pt x="9" y="212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4" name="Oval 12"/>
              <p:cNvSpPr>
                <a:spLocks noChangeArrowheads="1"/>
              </p:cNvSpPr>
              <p:nvPr/>
            </p:nvSpPr>
            <p:spPr bwMode="auto">
              <a:xfrm>
                <a:off x="4894" y="1481"/>
                <a:ext cx="410" cy="36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5" name="Oval 13"/>
              <p:cNvSpPr>
                <a:spLocks noChangeArrowheads="1"/>
              </p:cNvSpPr>
              <p:nvPr/>
            </p:nvSpPr>
            <p:spPr bwMode="auto">
              <a:xfrm>
                <a:off x="4979" y="1606"/>
                <a:ext cx="64" cy="4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6" name="Oval 14"/>
              <p:cNvSpPr>
                <a:spLocks noChangeArrowheads="1"/>
              </p:cNvSpPr>
              <p:nvPr/>
            </p:nvSpPr>
            <p:spPr bwMode="auto">
              <a:xfrm>
                <a:off x="4985" y="1616"/>
                <a:ext cx="29" cy="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7" name="Oval 15"/>
              <p:cNvSpPr>
                <a:spLocks noChangeArrowheads="1"/>
              </p:cNvSpPr>
              <p:nvPr/>
            </p:nvSpPr>
            <p:spPr bwMode="auto">
              <a:xfrm>
                <a:off x="5110" y="1607"/>
                <a:ext cx="60" cy="4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8" name="Oval 16"/>
              <p:cNvSpPr>
                <a:spLocks noChangeArrowheads="1"/>
              </p:cNvSpPr>
              <p:nvPr/>
            </p:nvSpPr>
            <p:spPr bwMode="auto">
              <a:xfrm>
                <a:off x="5117" y="1621"/>
                <a:ext cx="28" cy="2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9" name="Oval 17"/>
              <p:cNvSpPr>
                <a:spLocks noChangeArrowheads="1"/>
              </p:cNvSpPr>
              <p:nvPr/>
            </p:nvSpPr>
            <p:spPr bwMode="auto">
              <a:xfrm>
                <a:off x="5056" y="1664"/>
                <a:ext cx="29" cy="39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40" name="Freeform 18"/>
              <p:cNvSpPr>
                <a:spLocks/>
              </p:cNvSpPr>
              <p:nvPr/>
            </p:nvSpPr>
            <p:spPr bwMode="auto">
              <a:xfrm>
                <a:off x="4726" y="1877"/>
                <a:ext cx="643" cy="400"/>
              </a:xfrm>
              <a:custGeom>
                <a:avLst/>
                <a:gdLst>
                  <a:gd name="T0" fmla="*/ 16 w 1716"/>
                  <a:gd name="T1" fmla="*/ 0 h 1261"/>
                  <a:gd name="T2" fmla="*/ 17 w 1716"/>
                  <a:gd name="T3" fmla="*/ 1 h 1261"/>
                  <a:gd name="T4" fmla="*/ 17 w 1716"/>
                  <a:gd name="T5" fmla="*/ 1 h 1261"/>
                  <a:gd name="T6" fmla="*/ 19 w 1716"/>
                  <a:gd name="T7" fmla="*/ 1 h 1261"/>
                  <a:gd name="T8" fmla="*/ 22 w 1716"/>
                  <a:gd name="T9" fmla="*/ 1 h 1261"/>
                  <a:gd name="T10" fmla="*/ 23 w 1716"/>
                  <a:gd name="T11" fmla="*/ 1 h 1261"/>
                  <a:gd name="T12" fmla="*/ 24 w 1716"/>
                  <a:gd name="T13" fmla="*/ 1 h 1261"/>
                  <a:gd name="T14" fmla="*/ 27 w 1716"/>
                  <a:gd name="T15" fmla="*/ 0 h 1261"/>
                  <a:gd name="T16" fmla="*/ 30 w 1716"/>
                  <a:gd name="T17" fmla="*/ 0 h 1261"/>
                  <a:gd name="T18" fmla="*/ 31 w 1716"/>
                  <a:gd name="T19" fmla="*/ 2 h 1261"/>
                  <a:gd name="T20" fmla="*/ 31 w 1716"/>
                  <a:gd name="T21" fmla="*/ 4 h 1261"/>
                  <a:gd name="T22" fmla="*/ 32 w 1716"/>
                  <a:gd name="T23" fmla="*/ 6 h 1261"/>
                  <a:gd name="T24" fmla="*/ 33 w 1716"/>
                  <a:gd name="T25" fmla="*/ 8 h 1261"/>
                  <a:gd name="T26" fmla="*/ 34 w 1716"/>
                  <a:gd name="T27" fmla="*/ 10 h 1261"/>
                  <a:gd name="T28" fmla="*/ 34 w 1716"/>
                  <a:gd name="T29" fmla="*/ 11 h 1261"/>
                  <a:gd name="T30" fmla="*/ 33 w 1716"/>
                  <a:gd name="T31" fmla="*/ 11 h 1261"/>
                  <a:gd name="T32" fmla="*/ 31 w 1716"/>
                  <a:gd name="T33" fmla="*/ 11 h 1261"/>
                  <a:gd name="T34" fmla="*/ 27 w 1716"/>
                  <a:gd name="T35" fmla="*/ 5 h 1261"/>
                  <a:gd name="T36" fmla="*/ 26 w 1716"/>
                  <a:gd name="T37" fmla="*/ 4 h 1261"/>
                  <a:gd name="T38" fmla="*/ 26 w 1716"/>
                  <a:gd name="T39" fmla="*/ 12 h 1261"/>
                  <a:gd name="T40" fmla="*/ 24 w 1716"/>
                  <a:gd name="T41" fmla="*/ 12 h 1261"/>
                  <a:gd name="T42" fmla="*/ 19 w 1716"/>
                  <a:gd name="T43" fmla="*/ 11 h 1261"/>
                  <a:gd name="T44" fmla="*/ 11 w 1716"/>
                  <a:gd name="T45" fmla="*/ 11 h 1261"/>
                  <a:gd name="T46" fmla="*/ 11 w 1716"/>
                  <a:gd name="T47" fmla="*/ 11 h 1261"/>
                  <a:gd name="T48" fmla="*/ 12 w 1716"/>
                  <a:gd name="T49" fmla="*/ 5 h 1261"/>
                  <a:gd name="T50" fmla="*/ 12 w 1716"/>
                  <a:gd name="T51" fmla="*/ 4 h 1261"/>
                  <a:gd name="T52" fmla="*/ 11 w 1716"/>
                  <a:gd name="T53" fmla="*/ 5 h 1261"/>
                  <a:gd name="T54" fmla="*/ 9 w 1716"/>
                  <a:gd name="T55" fmla="*/ 6 h 1261"/>
                  <a:gd name="T56" fmla="*/ 8 w 1716"/>
                  <a:gd name="T57" fmla="*/ 7 h 1261"/>
                  <a:gd name="T58" fmla="*/ 6 w 1716"/>
                  <a:gd name="T59" fmla="*/ 8 h 1261"/>
                  <a:gd name="T60" fmla="*/ 4 w 1716"/>
                  <a:gd name="T61" fmla="*/ 10 h 1261"/>
                  <a:gd name="T62" fmla="*/ 3 w 1716"/>
                  <a:gd name="T63" fmla="*/ 10 h 1261"/>
                  <a:gd name="T64" fmla="*/ 3 w 1716"/>
                  <a:gd name="T65" fmla="*/ 9 h 1261"/>
                  <a:gd name="T66" fmla="*/ 2 w 1716"/>
                  <a:gd name="T67" fmla="*/ 9 h 1261"/>
                  <a:gd name="T68" fmla="*/ 1 w 1716"/>
                  <a:gd name="T69" fmla="*/ 9 h 1261"/>
                  <a:gd name="T70" fmla="*/ 0 w 1716"/>
                  <a:gd name="T71" fmla="*/ 8 h 1261"/>
                  <a:gd name="T72" fmla="*/ 0 w 1716"/>
                  <a:gd name="T73" fmla="*/ 8 h 1261"/>
                  <a:gd name="T74" fmla="*/ 1 w 1716"/>
                  <a:gd name="T75" fmla="*/ 7 h 1261"/>
                  <a:gd name="T76" fmla="*/ 4 w 1716"/>
                  <a:gd name="T77" fmla="*/ 6 h 1261"/>
                  <a:gd name="T78" fmla="*/ 6 w 1716"/>
                  <a:gd name="T79" fmla="*/ 4 h 1261"/>
                  <a:gd name="T80" fmla="*/ 8 w 1716"/>
                  <a:gd name="T81" fmla="*/ 3 h 1261"/>
                  <a:gd name="T82" fmla="*/ 10 w 1716"/>
                  <a:gd name="T83" fmla="*/ 2 h 1261"/>
                  <a:gd name="T84" fmla="*/ 12 w 1716"/>
                  <a:gd name="T85" fmla="*/ 1 h 1261"/>
                  <a:gd name="T86" fmla="*/ 14 w 1716"/>
                  <a:gd name="T87" fmla="*/ 0 h 1261"/>
                  <a:gd name="T88" fmla="*/ 15 w 1716"/>
                  <a:gd name="T89" fmla="*/ 0 h 1261"/>
                  <a:gd name="T90" fmla="*/ 16 w 1716"/>
                  <a:gd name="T91" fmla="*/ 0 h 12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16"/>
                  <a:gd name="T139" fmla="*/ 0 h 1261"/>
                  <a:gd name="T140" fmla="*/ 1716 w 1716"/>
                  <a:gd name="T141" fmla="*/ 1261 h 12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16" h="1261">
                    <a:moveTo>
                      <a:pt x="787" y="38"/>
                    </a:moveTo>
                    <a:cubicBezTo>
                      <a:pt x="808" y="52"/>
                      <a:pt x="832" y="61"/>
                      <a:pt x="853" y="76"/>
                    </a:cubicBezTo>
                    <a:cubicBezTo>
                      <a:pt x="864" y="84"/>
                      <a:pt x="871" y="96"/>
                      <a:pt x="881" y="104"/>
                    </a:cubicBezTo>
                    <a:cubicBezTo>
                      <a:pt x="907" y="125"/>
                      <a:pt x="935" y="131"/>
                      <a:pt x="966" y="142"/>
                    </a:cubicBezTo>
                    <a:cubicBezTo>
                      <a:pt x="1020" y="139"/>
                      <a:pt x="1074" y="140"/>
                      <a:pt x="1127" y="132"/>
                    </a:cubicBezTo>
                    <a:cubicBezTo>
                      <a:pt x="1158" y="127"/>
                      <a:pt x="1155" y="102"/>
                      <a:pt x="1174" y="85"/>
                    </a:cubicBezTo>
                    <a:cubicBezTo>
                      <a:pt x="1191" y="70"/>
                      <a:pt x="1211" y="60"/>
                      <a:pt x="1230" y="47"/>
                    </a:cubicBezTo>
                    <a:cubicBezTo>
                      <a:pt x="1268" y="21"/>
                      <a:pt x="1363" y="9"/>
                      <a:pt x="1363" y="9"/>
                    </a:cubicBezTo>
                    <a:cubicBezTo>
                      <a:pt x="1407" y="12"/>
                      <a:pt x="1453" y="6"/>
                      <a:pt x="1495" y="19"/>
                    </a:cubicBezTo>
                    <a:cubicBezTo>
                      <a:pt x="1515" y="25"/>
                      <a:pt x="1554" y="130"/>
                      <a:pt x="1561" y="151"/>
                    </a:cubicBezTo>
                    <a:cubicBezTo>
                      <a:pt x="1573" y="242"/>
                      <a:pt x="1577" y="334"/>
                      <a:pt x="1589" y="425"/>
                    </a:cubicBezTo>
                    <a:cubicBezTo>
                      <a:pt x="1596" y="479"/>
                      <a:pt x="1612" y="531"/>
                      <a:pt x="1618" y="585"/>
                    </a:cubicBezTo>
                    <a:cubicBezTo>
                      <a:pt x="1626" y="654"/>
                      <a:pt x="1623" y="728"/>
                      <a:pt x="1646" y="793"/>
                    </a:cubicBezTo>
                    <a:cubicBezTo>
                      <a:pt x="1656" y="874"/>
                      <a:pt x="1666" y="947"/>
                      <a:pt x="1703" y="1020"/>
                    </a:cubicBezTo>
                    <a:cubicBezTo>
                      <a:pt x="1706" y="1033"/>
                      <a:pt x="1716" y="1046"/>
                      <a:pt x="1712" y="1058"/>
                    </a:cubicBezTo>
                    <a:cubicBezTo>
                      <a:pt x="1708" y="1069"/>
                      <a:pt x="1695" y="1074"/>
                      <a:pt x="1684" y="1076"/>
                    </a:cubicBezTo>
                    <a:cubicBezTo>
                      <a:pt x="1644" y="1083"/>
                      <a:pt x="1602" y="1083"/>
                      <a:pt x="1561" y="1086"/>
                    </a:cubicBezTo>
                    <a:cubicBezTo>
                      <a:pt x="1188" y="1206"/>
                      <a:pt x="1574" y="637"/>
                      <a:pt x="1372" y="500"/>
                    </a:cubicBezTo>
                    <a:cubicBezTo>
                      <a:pt x="1362" y="467"/>
                      <a:pt x="1345" y="438"/>
                      <a:pt x="1334" y="406"/>
                    </a:cubicBezTo>
                    <a:cubicBezTo>
                      <a:pt x="1335" y="463"/>
                      <a:pt x="1358" y="1148"/>
                      <a:pt x="1334" y="1228"/>
                    </a:cubicBezTo>
                    <a:cubicBezTo>
                      <a:pt x="1324" y="1261"/>
                      <a:pt x="1265" y="1222"/>
                      <a:pt x="1230" y="1218"/>
                    </a:cubicBezTo>
                    <a:cubicBezTo>
                      <a:pt x="1144" y="1207"/>
                      <a:pt x="1066" y="1169"/>
                      <a:pt x="985" y="1143"/>
                    </a:cubicBezTo>
                    <a:cubicBezTo>
                      <a:pt x="918" y="1145"/>
                      <a:pt x="647" y="1162"/>
                      <a:pt x="560" y="1143"/>
                    </a:cubicBezTo>
                    <a:cubicBezTo>
                      <a:pt x="550" y="1141"/>
                      <a:pt x="566" y="1124"/>
                      <a:pt x="569" y="1114"/>
                    </a:cubicBezTo>
                    <a:cubicBezTo>
                      <a:pt x="576" y="920"/>
                      <a:pt x="562" y="710"/>
                      <a:pt x="607" y="519"/>
                    </a:cubicBezTo>
                    <a:cubicBezTo>
                      <a:pt x="604" y="488"/>
                      <a:pt x="616" y="451"/>
                      <a:pt x="598" y="425"/>
                    </a:cubicBezTo>
                    <a:cubicBezTo>
                      <a:pt x="584" y="404"/>
                      <a:pt x="561" y="489"/>
                      <a:pt x="560" y="491"/>
                    </a:cubicBezTo>
                    <a:cubicBezTo>
                      <a:pt x="534" y="543"/>
                      <a:pt x="488" y="573"/>
                      <a:pt x="447" y="614"/>
                    </a:cubicBezTo>
                    <a:cubicBezTo>
                      <a:pt x="437" y="624"/>
                      <a:pt x="418" y="642"/>
                      <a:pt x="418" y="642"/>
                    </a:cubicBezTo>
                    <a:cubicBezTo>
                      <a:pt x="386" y="707"/>
                      <a:pt x="341" y="760"/>
                      <a:pt x="305" y="822"/>
                    </a:cubicBezTo>
                    <a:cubicBezTo>
                      <a:pt x="278" y="869"/>
                      <a:pt x="275" y="924"/>
                      <a:pt x="229" y="954"/>
                    </a:cubicBezTo>
                    <a:cubicBezTo>
                      <a:pt x="215" y="949"/>
                      <a:pt x="160" y="930"/>
                      <a:pt x="154" y="925"/>
                    </a:cubicBezTo>
                    <a:cubicBezTo>
                      <a:pt x="146" y="919"/>
                      <a:pt x="150" y="905"/>
                      <a:pt x="144" y="897"/>
                    </a:cubicBezTo>
                    <a:cubicBezTo>
                      <a:pt x="137" y="888"/>
                      <a:pt x="125" y="885"/>
                      <a:pt x="116" y="878"/>
                    </a:cubicBezTo>
                    <a:cubicBezTo>
                      <a:pt x="106" y="870"/>
                      <a:pt x="99" y="858"/>
                      <a:pt x="88" y="850"/>
                    </a:cubicBezTo>
                    <a:cubicBezTo>
                      <a:pt x="67" y="835"/>
                      <a:pt x="43" y="826"/>
                      <a:pt x="22" y="812"/>
                    </a:cubicBezTo>
                    <a:cubicBezTo>
                      <a:pt x="16" y="799"/>
                      <a:pt x="0" y="788"/>
                      <a:pt x="3" y="774"/>
                    </a:cubicBezTo>
                    <a:cubicBezTo>
                      <a:pt x="7" y="752"/>
                      <a:pt x="28" y="737"/>
                      <a:pt x="41" y="718"/>
                    </a:cubicBezTo>
                    <a:cubicBezTo>
                      <a:pt x="80" y="661"/>
                      <a:pt x="156" y="598"/>
                      <a:pt x="211" y="557"/>
                    </a:cubicBezTo>
                    <a:cubicBezTo>
                      <a:pt x="235" y="521"/>
                      <a:pt x="267" y="444"/>
                      <a:pt x="296" y="415"/>
                    </a:cubicBezTo>
                    <a:cubicBezTo>
                      <a:pt x="325" y="386"/>
                      <a:pt x="363" y="357"/>
                      <a:pt x="390" y="330"/>
                    </a:cubicBezTo>
                    <a:cubicBezTo>
                      <a:pt x="445" y="275"/>
                      <a:pt x="475" y="196"/>
                      <a:pt x="541" y="151"/>
                    </a:cubicBezTo>
                    <a:cubicBezTo>
                      <a:pt x="558" y="105"/>
                      <a:pt x="577" y="73"/>
                      <a:pt x="617" y="47"/>
                    </a:cubicBezTo>
                    <a:cubicBezTo>
                      <a:pt x="643" y="6"/>
                      <a:pt x="663" y="9"/>
                      <a:pt x="711" y="0"/>
                    </a:cubicBezTo>
                    <a:cubicBezTo>
                      <a:pt x="727" y="3"/>
                      <a:pt x="745" y="0"/>
                      <a:pt x="758" y="9"/>
                    </a:cubicBezTo>
                    <a:cubicBezTo>
                      <a:pt x="810" y="44"/>
                      <a:pt x="733" y="38"/>
                      <a:pt x="787" y="38"/>
                    </a:cubicBez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41" name="Freeform 19"/>
              <p:cNvSpPr>
                <a:spLocks/>
              </p:cNvSpPr>
              <p:nvPr/>
            </p:nvSpPr>
            <p:spPr bwMode="auto">
              <a:xfrm>
                <a:off x="4910" y="2204"/>
                <a:ext cx="366" cy="423"/>
              </a:xfrm>
              <a:custGeom>
                <a:avLst/>
                <a:gdLst>
                  <a:gd name="T0" fmla="*/ 6 w 680"/>
                  <a:gd name="T1" fmla="*/ 4 h 940"/>
                  <a:gd name="T2" fmla="*/ 5 w 680"/>
                  <a:gd name="T3" fmla="*/ 9 h 940"/>
                  <a:gd name="T4" fmla="*/ 5 w 680"/>
                  <a:gd name="T5" fmla="*/ 24 h 940"/>
                  <a:gd name="T6" fmla="*/ 0 w 680"/>
                  <a:gd name="T7" fmla="*/ 35 h 940"/>
                  <a:gd name="T8" fmla="*/ 2 w 680"/>
                  <a:gd name="T9" fmla="*/ 35 h 940"/>
                  <a:gd name="T10" fmla="*/ 25 w 680"/>
                  <a:gd name="T11" fmla="*/ 35 h 940"/>
                  <a:gd name="T12" fmla="*/ 25 w 680"/>
                  <a:gd name="T13" fmla="*/ 32 h 940"/>
                  <a:gd name="T14" fmla="*/ 27 w 680"/>
                  <a:gd name="T15" fmla="*/ 28 h 940"/>
                  <a:gd name="T16" fmla="*/ 28 w 680"/>
                  <a:gd name="T17" fmla="*/ 14 h 940"/>
                  <a:gd name="T18" fmla="*/ 29 w 680"/>
                  <a:gd name="T19" fmla="*/ 15 h 940"/>
                  <a:gd name="T20" fmla="*/ 29 w 680"/>
                  <a:gd name="T21" fmla="*/ 19 h 940"/>
                  <a:gd name="T22" fmla="*/ 31 w 680"/>
                  <a:gd name="T23" fmla="*/ 25 h 940"/>
                  <a:gd name="T24" fmla="*/ 32 w 680"/>
                  <a:gd name="T25" fmla="*/ 38 h 940"/>
                  <a:gd name="T26" fmla="*/ 41 w 680"/>
                  <a:gd name="T27" fmla="*/ 37 h 940"/>
                  <a:gd name="T28" fmla="*/ 46 w 680"/>
                  <a:gd name="T29" fmla="*/ 36 h 940"/>
                  <a:gd name="T30" fmla="*/ 57 w 680"/>
                  <a:gd name="T31" fmla="*/ 36 h 940"/>
                  <a:gd name="T32" fmla="*/ 52 w 680"/>
                  <a:gd name="T33" fmla="*/ 27 h 940"/>
                  <a:gd name="T34" fmla="*/ 47 w 680"/>
                  <a:gd name="T35" fmla="*/ 7 h 940"/>
                  <a:gd name="T36" fmla="*/ 40 w 680"/>
                  <a:gd name="T37" fmla="*/ 2 h 940"/>
                  <a:gd name="T38" fmla="*/ 15 w 680"/>
                  <a:gd name="T39" fmla="*/ 1 h 940"/>
                  <a:gd name="T40" fmla="*/ 8 w 680"/>
                  <a:gd name="T41" fmla="*/ 2 h 940"/>
                  <a:gd name="T42" fmla="*/ 6 w 680"/>
                  <a:gd name="T43" fmla="*/ 4 h 9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0"/>
                  <a:gd name="T67" fmla="*/ 0 h 940"/>
                  <a:gd name="T68" fmla="*/ 680 w 680"/>
                  <a:gd name="T69" fmla="*/ 940 h 9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0" h="940">
                    <a:moveTo>
                      <a:pt x="75" y="83"/>
                    </a:moveTo>
                    <a:cubicBezTo>
                      <a:pt x="72" y="124"/>
                      <a:pt x="68" y="165"/>
                      <a:pt x="66" y="206"/>
                    </a:cubicBezTo>
                    <a:cubicBezTo>
                      <a:pt x="61" y="335"/>
                      <a:pt x="62" y="464"/>
                      <a:pt x="56" y="593"/>
                    </a:cubicBezTo>
                    <a:cubicBezTo>
                      <a:pt x="52" y="675"/>
                      <a:pt x="19" y="767"/>
                      <a:pt x="0" y="848"/>
                    </a:cubicBezTo>
                    <a:cubicBezTo>
                      <a:pt x="9" y="851"/>
                      <a:pt x="18" y="858"/>
                      <a:pt x="28" y="858"/>
                    </a:cubicBezTo>
                    <a:cubicBezTo>
                      <a:pt x="117" y="855"/>
                      <a:pt x="208" y="865"/>
                      <a:pt x="293" y="839"/>
                    </a:cubicBezTo>
                    <a:cubicBezTo>
                      <a:pt x="314" y="832"/>
                      <a:pt x="298" y="795"/>
                      <a:pt x="302" y="773"/>
                    </a:cubicBezTo>
                    <a:cubicBezTo>
                      <a:pt x="307" y="744"/>
                      <a:pt x="315" y="716"/>
                      <a:pt x="321" y="688"/>
                    </a:cubicBezTo>
                    <a:cubicBezTo>
                      <a:pt x="324" y="575"/>
                      <a:pt x="323" y="461"/>
                      <a:pt x="330" y="348"/>
                    </a:cubicBezTo>
                    <a:cubicBezTo>
                      <a:pt x="331" y="338"/>
                      <a:pt x="338" y="366"/>
                      <a:pt x="340" y="376"/>
                    </a:cubicBezTo>
                    <a:cubicBezTo>
                      <a:pt x="345" y="407"/>
                      <a:pt x="346" y="439"/>
                      <a:pt x="349" y="471"/>
                    </a:cubicBezTo>
                    <a:cubicBezTo>
                      <a:pt x="359" y="574"/>
                      <a:pt x="354" y="538"/>
                      <a:pt x="368" y="612"/>
                    </a:cubicBezTo>
                    <a:cubicBezTo>
                      <a:pt x="371" y="716"/>
                      <a:pt x="346" y="825"/>
                      <a:pt x="377" y="924"/>
                    </a:cubicBezTo>
                    <a:cubicBezTo>
                      <a:pt x="382" y="940"/>
                      <a:pt x="467" y="913"/>
                      <a:pt x="491" y="905"/>
                    </a:cubicBezTo>
                    <a:cubicBezTo>
                      <a:pt x="510" y="899"/>
                      <a:pt x="547" y="886"/>
                      <a:pt x="547" y="886"/>
                    </a:cubicBezTo>
                    <a:cubicBezTo>
                      <a:pt x="620" y="900"/>
                      <a:pt x="605" y="911"/>
                      <a:pt x="680" y="886"/>
                    </a:cubicBezTo>
                    <a:cubicBezTo>
                      <a:pt x="664" y="809"/>
                      <a:pt x="646" y="735"/>
                      <a:pt x="623" y="659"/>
                    </a:cubicBezTo>
                    <a:cubicBezTo>
                      <a:pt x="616" y="486"/>
                      <a:pt x="604" y="333"/>
                      <a:pt x="557" y="168"/>
                    </a:cubicBezTo>
                    <a:cubicBezTo>
                      <a:pt x="543" y="119"/>
                      <a:pt x="529" y="69"/>
                      <a:pt x="481" y="46"/>
                    </a:cubicBezTo>
                    <a:cubicBezTo>
                      <a:pt x="388" y="0"/>
                      <a:pt x="274" y="30"/>
                      <a:pt x="170" y="27"/>
                    </a:cubicBezTo>
                    <a:cubicBezTo>
                      <a:pt x="144" y="32"/>
                      <a:pt x="113" y="32"/>
                      <a:pt x="94" y="55"/>
                    </a:cubicBezTo>
                    <a:cubicBezTo>
                      <a:pt x="69" y="86"/>
                      <a:pt x="100" y="83"/>
                      <a:pt x="75" y="83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42" name="Freeform 20"/>
              <p:cNvSpPr>
                <a:spLocks/>
              </p:cNvSpPr>
              <p:nvPr/>
            </p:nvSpPr>
            <p:spPr bwMode="auto">
              <a:xfrm>
                <a:off x="4976" y="1584"/>
                <a:ext cx="68" cy="17"/>
              </a:xfrm>
              <a:custGeom>
                <a:avLst/>
                <a:gdLst>
                  <a:gd name="T0" fmla="*/ 0 w 128"/>
                  <a:gd name="T1" fmla="*/ 2 h 38"/>
                  <a:gd name="T2" fmla="*/ 5 w 128"/>
                  <a:gd name="T3" fmla="*/ 0 h 38"/>
                  <a:gd name="T4" fmla="*/ 9 w 128"/>
                  <a:gd name="T5" fmla="*/ 0 h 38"/>
                  <a:gd name="T6" fmla="*/ 10 w 128"/>
                  <a:gd name="T7" fmla="*/ 1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8"/>
                  <a:gd name="T14" fmla="*/ 128 w 12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43" name="Freeform 21"/>
              <p:cNvSpPr>
                <a:spLocks/>
              </p:cNvSpPr>
              <p:nvPr/>
            </p:nvSpPr>
            <p:spPr bwMode="auto">
              <a:xfrm>
                <a:off x="5104" y="1585"/>
                <a:ext cx="68" cy="17"/>
              </a:xfrm>
              <a:custGeom>
                <a:avLst/>
                <a:gdLst>
                  <a:gd name="T0" fmla="*/ 0 w 128"/>
                  <a:gd name="T1" fmla="*/ 2 h 38"/>
                  <a:gd name="T2" fmla="*/ 5 w 128"/>
                  <a:gd name="T3" fmla="*/ 0 h 38"/>
                  <a:gd name="T4" fmla="*/ 9 w 128"/>
                  <a:gd name="T5" fmla="*/ 0 h 38"/>
                  <a:gd name="T6" fmla="*/ 10 w 128"/>
                  <a:gd name="T7" fmla="*/ 1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8"/>
                  <a:gd name="T14" fmla="*/ 128 w 12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44" name="Freeform 22"/>
              <p:cNvSpPr>
                <a:spLocks/>
              </p:cNvSpPr>
              <p:nvPr/>
            </p:nvSpPr>
            <p:spPr bwMode="auto">
              <a:xfrm>
                <a:off x="4833" y="1354"/>
                <a:ext cx="561" cy="303"/>
              </a:xfrm>
              <a:custGeom>
                <a:avLst/>
                <a:gdLst>
                  <a:gd name="T0" fmla="*/ 8 w 1044"/>
                  <a:gd name="T1" fmla="*/ 26 h 673"/>
                  <a:gd name="T2" fmla="*/ 5 w 1044"/>
                  <a:gd name="T3" fmla="*/ 26 h 673"/>
                  <a:gd name="T4" fmla="*/ 8 w 1044"/>
                  <a:gd name="T5" fmla="*/ 24 h 673"/>
                  <a:gd name="T6" fmla="*/ 0 w 1044"/>
                  <a:gd name="T7" fmla="*/ 21 h 673"/>
                  <a:gd name="T8" fmla="*/ 2 w 1044"/>
                  <a:gd name="T9" fmla="*/ 13 h 673"/>
                  <a:gd name="T10" fmla="*/ 12 w 1044"/>
                  <a:gd name="T11" fmla="*/ 14 h 673"/>
                  <a:gd name="T12" fmla="*/ 11 w 1044"/>
                  <a:gd name="T13" fmla="*/ 9 h 673"/>
                  <a:gd name="T14" fmla="*/ 17 w 1044"/>
                  <a:gd name="T15" fmla="*/ 9 h 673"/>
                  <a:gd name="T16" fmla="*/ 21 w 1044"/>
                  <a:gd name="T17" fmla="*/ 12 h 673"/>
                  <a:gd name="T18" fmla="*/ 21 w 1044"/>
                  <a:gd name="T19" fmla="*/ 12 h 673"/>
                  <a:gd name="T20" fmla="*/ 26 w 1044"/>
                  <a:gd name="T21" fmla="*/ 5 h 673"/>
                  <a:gd name="T22" fmla="*/ 32 w 1044"/>
                  <a:gd name="T23" fmla="*/ 10 h 673"/>
                  <a:gd name="T24" fmla="*/ 34 w 1044"/>
                  <a:gd name="T25" fmla="*/ 8 h 673"/>
                  <a:gd name="T26" fmla="*/ 39 w 1044"/>
                  <a:gd name="T27" fmla="*/ 3 h 673"/>
                  <a:gd name="T28" fmla="*/ 41 w 1044"/>
                  <a:gd name="T29" fmla="*/ 0 h 673"/>
                  <a:gd name="T30" fmla="*/ 43 w 1044"/>
                  <a:gd name="T31" fmla="*/ 2 h 673"/>
                  <a:gd name="T32" fmla="*/ 45 w 1044"/>
                  <a:gd name="T33" fmla="*/ 9 h 673"/>
                  <a:gd name="T34" fmla="*/ 57 w 1044"/>
                  <a:gd name="T35" fmla="*/ 2 h 673"/>
                  <a:gd name="T36" fmla="*/ 54 w 1044"/>
                  <a:gd name="T37" fmla="*/ 11 h 673"/>
                  <a:gd name="T38" fmla="*/ 60 w 1044"/>
                  <a:gd name="T39" fmla="*/ 9 h 673"/>
                  <a:gd name="T40" fmla="*/ 73 w 1044"/>
                  <a:gd name="T41" fmla="*/ 8 h 673"/>
                  <a:gd name="T42" fmla="*/ 66 w 1044"/>
                  <a:gd name="T43" fmla="*/ 12 h 673"/>
                  <a:gd name="T44" fmla="*/ 80 w 1044"/>
                  <a:gd name="T45" fmla="*/ 15 h 673"/>
                  <a:gd name="T46" fmla="*/ 78 w 1044"/>
                  <a:gd name="T47" fmla="*/ 18 h 673"/>
                  <a:gd name="T48" fmla="*/ 72 w 1044"/>
                  <a:gd name="T49" fmla="*/ 19 h 673"/>
                  <a:gd name="T50" fmla="*/ 74 w 1044"/>
                  <a:gd name="T51" fmla="*/ 20 h 673"/>
                  <a:gd name="T52" fmla="*/ 87 w 1044"/>
                  <a:gd name="T53" fmla="*/ 25 h 673"/>
                  <a:gd name="T54" fmla="*/ 75 w 1044"/>
                  <a:gd name="T55" fmla="*/ 24 h 673"/>
                  <a:gd name="T56" fmla="*/ 74 w 1044"/>
                  <a:gd name="T57" fmla="*/ 24 h 673"/>
                  <a:gd name="T58" fmla="*/ 76 w 1044"/>
                  <a:gd name="T59" fmla="*/ 27 h 673"/>
                  <a:gd name="T60" fmla="*/ 78 w 1044"/>
                  <a:gd name="T61" fmla="*/ 27 h 673"/>
                  <a:gd name="T62" fmla="*/ 71 w 1044"/>
                  <a:gd name="T63" fmla="*/ 26 h 673"/>
                  <a:gd name="T64" fmla="*/ 67 w 1044"/>
                  <a:gd name="T65" fmla="*/ 22 h 673"/>
                  <a:gd name="T66" fmla="*/ 56 w 1044"/>
                  <a:gd name="T67" fmla="*/ 16 h 673"/>
                  <a:gd name="T68" fmla="*/ 38 w 1044"/>
                  <a:gd name="T69" fmla="*/ 14 h 673"/>
                  <a:gd name="T70" fmla="*/ 27 w 1044"/>
                  <a:gd name="T71" fmla="*/ 14 h 673"/>
                  <a:gd name="T72" fmla="*/ 17 w 1044"/>
                  <a:gd name="T73" fmla="*/ 19 h 673"/>
                  <a:gd name="T74" fmla="*/ 13 w 1044"/>
                  <a:gd name="T75" fmla="*/ 24 h 673"/>
                  <a:gd name="T76" fmla="*/ 11 w 1044"/>
                  <a:gd name="T77" fmla="*/ 25 h 6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44"/>
                  <a:gd name="T118" fmla="*/ 0 h 673"/>
                  <a:gd name="T119" fmla="*/ 1044 w 1044"/>
                  <a:gd name="T120" fmla="*/ 673 h 6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44" h="673">
                    <a:moveTo>
                      <a:pt x="140" y="612"/>
                    </a:moveTo>
                    <a:cubicBezTo>
                      <a:pt x="128" y="614"/>
                      <a:pt x="105" y="616"/>
                      <a:pt x="92" y="620"/>
                    </a:cubicBezTo>
                    <a:cubicBezTo>
                      <a:pt x="84" y="622"/>
                      <a:pt x="76" y="625"/>
                      <a:pt x="68" y="628"/>
                    </a:cubicBezTo>
                    <a:cubicBezTo>
                      <a:pt x="64" y="629"/>
                      <a:pt x="56" y="632"/>
                      <a:pt x="56" y="632"/>
                    </a:cubicBezTo>
                    <a:cubicBezTo>
                      <a:pt x="20" y="626"/>
                      <a:pt x="25" y="621"/>
                      <a:pt x="52" y="612"/>
                    </a:cubicBezTo>
                    <a:cubicBezTo>
                      <a:pt x="76" y="594"/>
                      <a:pt x="62" y="604"/>
                      <a:pt x="92" y="584"/>
                    </a:cubicBezTo>
                    <a:cubicBezTo>
                      <a:pt x="96" y="581"/>
                      <a:pt x="104" y="576"/>
                      <a:pt x="104" y="576"/>
                    </a:cubicBezTo>
                    <a:cubicBezTo>
                      <a:pt x="93" y="531"/>
                      <a:pt x="41" y="514"/>
                      <a:pt x="0" y="508"/>
                    </a:cubicBezTo>
                    <a:cubicBezTo>
                      <a:pt x="23" y="473"/>
                      <a:pt x="93" y="474"/>
                      <a:pt x="128" y="472"/>
                    </a:cubicBezTo>
                    <a:cubicBezTo>
                      <a:pt x="111" y="404"/>
                      <a:pt x="49" y="371"/>
                      <a:pt x="28" y="308"/>
                    </a:cubicBezTo>
                    <a:cubicBezTo>
                      <a:pt x="41" y="288"/>
                      <a:pt x="48" y="292"/>
                      <a:pt x="72" y="296"/>
                    </a:cubicBezTo>
                    <a:cubicBezTo>
                      <a:pt x="96" y="312"/>
                      <a:pt x="116" y="335"/>
                      <a:pt x="144" y="344"/>
                    </a:cubicBezTo>
                    <a:cubicBezTo>
                      <a:pt x="164" y="371"/>
                      <a:pt x="163" y="382"/>
                      <a:pt x="176" y="344"/>
                    </a:cubicBezTo>
                    <a:cubicBezTo>
                      <a:pt x="169" y="298"/>
                      <a:pt x="158" y="251"/>
                      <a:pt x="132" y="212"/>
                    </a:cubicBezTo>
                    <a:cubicBezTo>
                      <a:pt x="125" y="185"/>
                      <a:pt x="121" y="158"/>
                      <a:pt x="112" y="132"/>
                    </a:cubicBezTo>
                    <a:cubicBezTo>
                      <a:pt x="152" y="106"/>
                      <a:pt x="181" y="205"/>
                      <a:pt x="200" y="224"/>
                    </a:cubicBezTo>
                    <a:cubicBezTo>
                      <a:pt x="213" y="237"/>
                      <a:pt x="230" y="248"/>
                      <a:pt x="240" y="264"/>
                    </a:cubicBezTo>
                    <a:cubicBezTo>
                      <a:pt x="245" y="272"/>
                      <a:pt x="251" y="280"/>
                      <a:pt x="256" y="288"/>
                    </a:cubicBezTo>
                    <a:cubicBezTo>
                      <a:pt x="259" y="293"/>
                      <a:pt x="258" y="304"/>
                      <a:pt x="264" y="304"/>
                    </a:cubicBezTo>
                    <a:cubicBezTo>
                      <a:pt x="269" y="304"/>
                      <a:pt x="261" y="293"/>
                      <a:pt x="260" y="288"/>
                    </a:cubicBezTo>
                    <a:cubicBezTo>
                      <a:pt x="264" y="224"/>
                      <a:pt x="263" y="23"/>
                      <a:pt x="284" y="16"/>
                    </a:cubicBezTo>
                    <a:cubicBezTo>
                      <a:pt x="308" y="48"/>
                      <a:pt x="300" y="75"/>
                      <a:pt x="312" y="112"/>
                    </a:cubicBezTo>
                    <a:cubicBezTo>
                      <a:pt x="320" y="136"/>
                      <a:pt x="333" y="160"/>
                      <a:pt x="348" y="180"/>
                    </a:cubicBezTo>
                    <a:cubicBezTo>
                      <a:pt x="355" y="200"/>
                      <a:pt x="364" y="222"/>
                      <a:pt x="376" y="240"/>
                    </a:cubicBezTo>
                    <a:cubicBezTo>
                      <a:pt x="381" y="231"/>
                      <a:pt x="382" y="220"/>
                      <a:pt x="388" y="212"/>
                    </a:cubicBezTo>
                    <a:cubicBezTo>
                      <a:pt x="421" y="162"/>
                      <a:pt x="382" y="234"/>
                      <a:pt x="408" y="188"/>
                    </a:cubicBezTo>
                    <a:cubicBezTo>
                      <a:pt x="421" y="165"/>
                      <a:pt x="425" y="143"/>
                      <a:pt x="440" y="120"/>
                    </a:cubicBezTo>
                    <a:cubicBezTo>
                      <a:pt x="450" y="105"/>
                      <a:pt x="458" y="90"/>
                      <a:pt x="468" y="76"/>
                    </a:cubicBezTo>
                    <a:cubicBezTo>
                      <a:pt x="474" y="68"/>
                      <a:pt x="484" y="52"/>
                      <a:pt x="484" y="52"/>
                    </a:cubicBezTo>
                    <a:cubicBezTo>
                      <a:pt x="490" y="28"/>
                      <a:pt x="486" y="41"/>
                      <a:pt x="496" y="12"/>
                    </a:cubicBezTo>
                    <a:cubicBezTo>
                      <a:pt x="497" y="8"/>
                      <a:pt x="500" y="0"/>
                      <a:pt x="500" y="0"/>
                    </a:cubicBezTo>
                    <a:cubicBezTo>
                      <a:pt x="512" y="17"/>
                      <a:pt x="511" y="36"/>
                      <a:pt x="516" y="56"/>
                    </a:cubicBezTo>
                    <a:cubicBezTo>
                      <a:pt x="519" y="117"/>
                      <a:pt x="518" y="179"/>
                      <a:pt x="524" y="240"/>
                    </a:cubicBezTo>
                    <a:cubicBezTo>
                      <a:pt x="525" y="251"/>
                      <a:pt x="535" y="221"/>
                      <a:pt x="540" y="212"/>
                    </a:cubicBezTo>
                    <a:cubicBezTo>
                      <a:pt x="549" y="197"/>
                      <a:pt x="556" y="179"/>
                      <a:pt x="564" y="164"/>
                    </a:cubicBezTo>
                    <a:cubicBezTo>
                      <a:pt x="593" y="107"/>
                      <a:pt x="619" y="55"/>
                      <a:pt x="688" y="44"/>
                    </a:cubicBezTo>
                    <a:cubicBezTo>
                      <a:pt x="696" y="76"/>
                      <a:pt x="673" y="140"/>
                      <a:pt x="652" y="168"/>
                    </a:cubicBezTo>
                    <a:cubicBezTo>
                      <a:pt x="643" y="204"/>
                      <a:pt x="637" y="223"/>
                      <a:pt x="644" y="272"/>
                    </a:cubicBezTo>
                    <a:cubicBezTo>
                      <a:pt x="645" y="277"/>
                      <a:pt x="655" y="270"/>
                      <a:pt x="660" y="268"/>
                    </a:cubicBezTo>
                    <a:cubicBezTo>
                      <a:pt x="686" y="257"/>
                      <a:pt x="700" y="247"/>
                      <a:pt x="724" y="232"/>
                    </a:cubicBezTo>
                    <a:cubicBezTo>
                      <a:pt x="746" y="218"/>
                      <a:pt x="821" y="197"/>
                      <a:pt x="848" y="192"/>
                    </a:cubicBezTo>
                    <a:cubicBezTo>
                      <a:pt x="859" y="195"/>
                      <a:pt x="871" y="194"/>
                      <a:pt x="880" y="200"/>
                    </a:cubicBezTo>
                    <a:cubicBezTo>
                      <a:pt x="881" y="201"/>
                      <a:pt x="866" y="234"/>
                      <a:pt x="864" y="236"/>
                    </a:cubicBezTo>
                    <a:cubicBezTo>
                      <a:pt x="845" y="259"/>
                      <a:pt x="812" y="273"/>
                      <a:pt x="792" y="296"/>
                    </a:cubicBezTo>
                    <a:cubicBezTo>
                      <a:pt x="774" y="316"/>
                      <a:pt x="767" y="337"/>
                      <a:pt x="756" y="360"/>
                    </a:cubicBezTo>
                    <a:cubicBezTo>
                      <a:pt x="842" y="389"/>
                      <a:pt x="744" y="359"/>
                      <a:pt x="964" y="372"/>
                    </a:cubicBezTo>
                    <a:cubicBezTo>
                      <a:pt x="978" y="373"/>
                      <a:pt x="1010" y="390"/>
                      <a:pt x="1024" y="396"/>
                    </a:cubicBezTo>
                    <a:cubicBezTo>
                      <a:pt x="993" y="406"/>
                      <a:pt x="964" y="416"/>
                      <a:pt x="932" y="424"/>
                    </a:cubicBezTo>
                    <a:cubicBezTo>
                      <a:pt x="921" y="427"/>
                      <a:pt x="900" y="432"/>
                      <a:pt x="900" y="432"/>
                    </a:cubicBezTo>
                    <a:cubicBezTo>
                      <a:pt x="872" y="451"/>
                      <a:pt x="881" y="440"/>
                      <a:pt x="868" y="460"/>
                    </a:cubicBezTo>
                    <a:cubicBezTo>
                      <a:pt x="866" y="469"/>
                      <a:pt x="854" y="480"/>
                      <a:pt x="860" y="488"/>
                    </a:cubicBezTo>
                    <a:cubicBezTo>
                      <a:pt x="866" y="496"/>
                      <a:pt x="879" y="491"/>
                      <a:pt x="888" y="496"/>
                    </a:cubicBezTo>
                    <a:cubicBezTo>
                      <a:pt x="912" y="509"/>
                      <a:pt x="937" y="521"/>
                      <a:pt x="960" y="536"/>
                    </a:cubicBezTo>
                    <a:cubicBezTo>
                      <a:pt x="994" y="559"/>
                      <a:pt x="1013" y="587"/>
                      <a:pt x="1044" y="608"/>
                    </a:cubicBezTo>
                    <a:cubicBezTo>
                      <a:pt x="1028" y="612"/>
                      <a:pt x="996" y="604"/>
                      <a:pt x="996" y="604"/>
                    </a:cubicBezTo>
                    <a:cubicBezTo>
                      <a:pt x="969" y="586"/>
                      <a:pt x="936" y="587"/>
                      <a:pt x="904" y="584"/>
                    </a:cubicBezTo>
                    <a:cubicBezTo>
                      <a:pt x="896" y="585"/>
                      <a:pt x="886" y="582"/>
                      <a:pt x="880" y="588"/>
                    </a:cubicBezTo>
                    <a:cubicBezTo>
                      <a:pt x="877" y="591"/>
                      <a:pt x="889" y="592"/>
                      <a:pt x="892" y="596"/>
                    </a:cubicBezTo>
                    <a:cubicBezTo>
                      <a:pt x="903" y="609"/>
                      <a:pt x="898" y="614"/>
                      <a:pt x="904" y="628"/>
                    </a:cubicBezTo>
                    <a:cubicBezTo>
                      <a:pt x="907" y="636"/>
                      <a:pt x="911" y="644"/>
                      <a:pt x="916" y="652"/>
                    </a:cubicBezTo>
                    <a:cubicBezTo>
                      <a:pt x="919" y="658"/>
                      <a:pt x="924" y="663"/>
                      <a:pt x="928" y="668"/>
                    </a:cubicBezTo>
                    <a:cubicBezTo>
                      <a:pt x="929" y="669"/>
                      <a:pt x="934" y="673"/>
                      <a:pt x="932" y="672"/>
                    </a:cubicBezTo>
                    <a:cubicBezTo>
                      <a:pt x="897" y="645"/>
                      <a:pt x="913" y="652"/>
                      <a:pt x="888" y="644"/>
                    </a:cubicBezTo>
                    <a:cubicBezTo>
                      <a:pt x="878" y="636"/>
                      <a:pt x="865" y="633"/>
                      <a:pt x="856" y="624"/>
                    </a:cubicBezTo>
                    <a:cubicBezTo>
                      <a:pt x="847" y="615"/>
                      <a:pt x="833" y="593"/>
                      <a:pt x="824" y="580"/>
                    </a:cubicBezTo>
                    <a:cubicBezTo>
                      <a:pt x="819" y="561"/>
                      <a:pt x="812" y="552"/>
                      <a:pt x="800" y="536"/>
                    </a:cubicBezTo>
                    <a:cubicBezTo>
                      <a:pt x="784" y="489"/>
                      <a:pt x="749" y="465"/>
                      <a:pt x="716" y="432"/>
                    </a:cubicBezTo>
                    <a:cubicBezTo>
                      <a:pt x="704" y="420"/>
                      <a:pt x="697" y="403"/>
                      <a:pt x="680" y="396"/>
                    </a:cubicBezTo>
                    <a:cubicBezTo>
                      <a:pt x="667" y="391"/>
                      <a:pt x="653" y="388"/>
                      <a:pt x="640" y="384"/>
                    </a:cubicBezTo>
                    <a:cubicBezTo>
                      <a:pt x="589" y="346"/>
                      <a:pt x="513" y="340"/>
                      <a:pt x="452" y="328"/>
                    </a:cubicBezTo>
                    <a:cubicBezTo>
                      <a:pt x="419" y="329"/>
                      <a:pt x="385" y="327"/>
                      <a:pt x="352" y="332"/>
                    </a:cubicBezTo>
                    <a:cubicBezTo>
                      <a:pt x="343" y="334"/>
                      <a:pt x="328" y="348"/>
                      <a:pt x="328" y="348"/>
                    </a:cubicBezTo>
                    <a:cubicBezTo>
                      <a:pt x="313" y="370"/>
                      <a:pt x="296" y="395"/>
                      <a:pt x="276" y="412"/>
                    </a:cubicBezTo>
                    <a:cubicBezTo>
                      <a:pt x="252" y="432"/>
                      <a:pt x="227" y="434"/>
                      <a:pt x="208" y="460"/>
                    </a:cubicBezTo>
                    <a:cubicBezTo>
                      <a:pt x="199" y="488"/>
                      <a:pt x="204" y="516"/>
                      <a:pt x="184" y="540"/>
                    </a:cubicBezTo>
                    <a:cubicBezTo>
                      <a:pt x="174" y="552"/>
                      <a:pt x="156" y="576"/>
                      <a:pt x="156" y="576"/>
                    </a:cubicBezTo>
                    <a:cubicBezTo>
                      <a:pt x="156" y="577"/>
                      <a:pt x="150" y="601"/>
                      <a:pt x="148" y="604"/>
                    </a:cubicBezTo>
                    <a:cubicBezTo>
                      <a:pt x="141" y="613"/>
                      <a:pt x="129" y="612"/>
                      <a:pt x="140" y="612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45" name="Freeform 23"/>
              <p:cNvSpPr>
                <a:spLocks/>
              </p:cNvSpPr>
              <p:nvPr/>
            </p:nvSpPr>
            <p:spPr bwMode="auto">
              <a:xfrm>
                <a:off x="4996" y="1732"/>
                <a:ext cx="148" cy="32"/>
              </a:xfrm>
              <a:custGeom>
                <a:avLst/>
                <a:gdLst>
                  <a:gd name="T0" fmla="*/ 0 w 148"/>
                  <a:gd name="T1" fmla="*/ 16 h 32"/>
                  <a:gd name="T2" fmla="*/ 36 w 148"/>
                  <a:gd name="T3" fmla="*/ 28 h 32"/>
                  <a:gd name="T4" fmla="*/ 48 w 148"/>
                  <a:gd name="T5" fmla="*/ 32 h 32"/>
                  <a:gd name="T6" fmla="*/ 120 w 148"/>
                  <a:gd name="T7" fmla="*/ 28 h 32"/>
                  <a:gd name="T8" fmla="*/ 148 w 14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32"/>
                  <a:gd name="T17" fmla="*/ 148 w 148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32">
                    <a:moveTo>
                      <a:pt x="0" y="16"/>
                    </a:moveTo>
                    <a:cubicBezTo>
                      <a:pt x="12" y="20"/>
                      <a:pt x="24" y="24"/>
                      <a:pt x="36" y="28"/>
                    </a:cubicBezTo>
                    <a:cubicBezTo>
                      <a:pt x="40" y="29"/>
                      <a:pt x="48" y="32"/>
                      <a:pt x="48" y="32"/>
                    </a:cubicBezTo>
                    <a:cubicBezTo>
                      <a:pt x="72" y="31"/>
                      <a:pt x="96" y="32"/>
                      <a:pt x="120" y="28"/>
                    </a:cubicBezTo>
                    <a:cubicBezTo>
                      <a:pt x="131" y="26"/>
                      <a:pt x="137" y="5"/>
                      <a:pt x="14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298030" y="1357298"/>
            <a:ext cx="5378426" cy="523220"/>
          </a:xfrm>
          <a:prstGeom prst="rect">
            <a:avLst/>
          </a:prstGeom>
          <a:solidFill>
            <a:schemeClr val="hlink"/>
          </a:solidFill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latin typeface="Calibri" pitchFamily="34" charset="0"/>
              </a:rPr>
              <a:t>Man’s weight = mg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681412" y="2050061"/>
            <a:ext cx="5202237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BUT we know that this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(weight) is 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equal to his gravitational attraction, so…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067300" y="3203578"/>
            <a:ext cx="2476500" cy="1169989"/>
            <a:chOff x="3192" y="2358"/>
            <a:chExt cx="1560" cy="737"/>
          </a:xfrm>
        </p:grpSpPr>
        <p:sp>
          <p:nvSpPr>
            <p:cNvPr id="13325" name="Text Box 27"/>
            <p:cNvSpPr txBox="1">
              <a:spLocks noChangeArrowheads="1"/>
            </p:cNvSpPr>
            <p:nvPr/>
          </p:nvSpPr>
          <p:spPr bwMode="auto">
            <a:xfrm>
              <a:off x="3192" y="2358"/>
              <a:ext cx="1560" cy="737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err="1">
                  <a:latin typeface="Calibri" pitchFamily="34" charset="0"/>
                </a:rPr>
                <a:t>GMm</a:t>
              </a:r>
              <a:r>
                <a:rPr lang="en-GB" sz="2800" dirty="0">
                  <a:latin typeface="Calibri" pitchFamily="34" charset="0"/>
                </a:rPr>
                <a:t>   =   mg</a:t>
              </a:r>
            </a:p>
            <a:p>
              <a:pPr>
                <a:spcBef>
                  <a:spcPct val="50000"/>
                </a:spcBef>
              </a:pPr>
              <a:r>
                <a:rPr lang="en-GB" sz="2800" dirty="0">
                  <a:latin typeface="Calibri" pitchFamily="34" charset="0"/>
                </a:rPr>
                <a:t>     </a:t>
              </a:r>
              <a:r>
                <a:rPr lang="en-GB" sz="2800" dirty="0" smtClean="0">
                  <a:latin typeface="Calibri" pitchFamily="34" charset="0"/>
                </a:rPr>
                <a:t>  </a:t>
              </a:r>
              <a:r>
                <a:rPr lang="en-GB" sz="2800" dirty="0">
                  <a:latin typeface="Calibri" pitchFamily="34" charset="0"/>
                </a:rPr>
                <a:t>r</a:t>
              </a:r>
              <a:r>
                <a:rPr lang="en-GB" sz="2800" baseline="30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326" name="Line 28"/>
            <p:cNvSpPr>
              <a:spLocks noChangeShapeType="1"/>
            </p:cNvSpPr>
            <p:nvPr/>
          </p:nvSpPr>
          <p:spPr bwMode="auto">
            <a:xfrm>
              <a:off x="3390" y="2670"/>
              <a:ext cx="4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67300" y="5003805"/>
            <a:ext cx="2476500" cy="1169989"/>
            <a:chOff x="3192" y="3436"/>
            <a:chExt cx="1560" cy="737"/>
          </a:xfrm>
        </p:grpSpPr>
        <p:sp>
          <p:nvSpPr>
            <p:cNvPr id="13323" name="Text Box 30"/>
            <p:cNvSpPr txBox="1">
              <a:spLocks noChangeArrowheads="1"/>
            </p:cNvSpPr>
            <p:nvPr/>
          </p:nvSpPr>
          <p:spPr bwMode="auto">
            <a:xfrm>
              <a:off x="3192" y="3436"/>
              <a:ext cx="1560" cy="737"/>
            </a:xfrm>
            <a:prstGeom prst="rect">
              <a:avLst/>
            </a:prstGeom>
            <a:solidFill>
              <a:srgbClr val="00808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alibri" pitchFamily="34" charset="0"/>
                </a:rPr>
                <a:t>GM   =   g</a:t>
              </a:r>
            </a:p>
            <a:p>
              <a:pPr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alibri" pitchFamily="34" charset="0"/>
                </a:rPr>
                <a:t>       </a:t>
              </a:r>
              <a:r>
                <a:rPr lang="en-GB" sz="2800" dirty="0" smtClean="0">
                  <a:solidFill>
                    <a:schemeClr val="bg1"/>
                  </a:solidFill>
                  <a:latin typeface="Calibri" pitchFamily="34" charset="0"/>
                </a:rPr>
                <a:t> r</a:t>
              </a:r>
              <a:r>
                <a:rPr lang="en-GB" sz="2800" baseline="30000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GB" sz="2800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324" name="Line 31"/>
            <p:cNvSpPr>
              <a:spLocks noChangeShapeType="1"/>
            </p:cNvSpPr>
            <p:nvPr/>
          </p:nvSpPr>
          <p:spPr bwMode="auto">
            <a:xfrm>
              <a:off x="3504" y="3748"/>
              <a:ext cx="39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851275" y="4425950"/>
            <a:ext cx="30162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Therefore: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216" grpId="0" animBg="1"/>
      <p:bldP spid="8217" grpId="0"/>
      <p:bldP spid="8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 of Universal Gravitation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340768"/>
            <a:ext cx="3816424" cy="52565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Acceleration due to gravity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g will vary with </a:t>
            </a:r>
            <a:r>
              <a:rPr lang="en-US" sz="2800" dirty="0" smtClean="0"/>
              <a:t>altitude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Mass of Earth: </a:t>
            </a:r>
            <a:br>
              <a:rPr lang="en-US" dirty="0" smtClean="0"/>
            </a:br>
            <a:r>
              <a:rPr lang="en-US" dirty="0" smtClean="0"/>
              <a:t>5.98 x 10</a:t>
            </a:r>
            <a:r>
              <a:rPr lang="en-US" baseline="30000" dirty="0" smtClean="0"/>
              <a:t>24</a:t>
            </a:r>
            <a:r>
              <a:rPr lang="en-US" dirty="0" smtClean="0"/>
              <a:t> kg</a:t>
            </a:r>
            <a:endParaRPr lang="en-US" sz="2800" dirty="0"/>
          </a:p>
          <a:p>
            <a:r>
              <a:rPr lang="en-US" sz="2800" dirty="0" smtClean="0"/>
              <a:t>Average Radius: 6.37 x 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m</a:t>
            </a:r>
            <a:endParaRPr lang="en-US" sz="2800" dirty="0"/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690298256"/>
              </p:ext>
            </p:extLst>
          </p:nvPr>
        </p:nvGraphicFramePr>
        <p:xfrm>
          <a:off x="5724128" y="908720"/>
          <a:ext cx="3168352" cy="583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Photo Editor Photo" r:id="rId3" imgW="3971429" imgH="7314286" progId="MSPhotoEd.3">
                  <p:embed/>
                </p:oleObj>
              </mc:Choice>
              <mc:Fallback>
                <p:oleObj name="Photo Editor Photo" r:id="rId3" imgW="3971429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908720"/>
                        <a:ext cx="3168352" cy="5835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82514"/>
              </p:ext>
            </p:extLst>
          </p:nvPr>
        </p:nvGraphicFramePr>
        <p:xfrm>
          <a:off x="2195736" y="3212976"/>
          <a:ext cx="2080652" cy="12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5" imgW="634680" imgH="393480" progId="Equation.3">
                  <p:embed/>
                </p:oleObj>
              </mc:Choice>
              <mc:Fallback>
                <p:oleObj name="Equation" r:id="rId5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12976"/>
                        <a:ext cx="2080652" cy="12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8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294803"/>
            <a:ext cx="7620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Gravitational Potential V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96320"/>
              </p:ext>
            </p:extLst>
          </p:nvPr>
        </p:nvGraphicFramePr>
        <p:xfrm>
          <a:off x="502648" y="2159860"/>
          <a:ext cx="1888394" cy="10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Equation" r:id="rId3" imgW="698400" imgH="393480" progId="Equation.3">
                  <p:embed/>
                </p:oleObj>
              </mc:Choice>
              <mc:Fallback>
                <p:oleObj name="Equation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48" y="2159860"/>
                        <a:ext cx="1888394" cy="106468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648" y="1132036"/>
            <a:ext cx="8245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 or done (or energy expended) per unit mass in moving a small mass from infinity to that point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02" y="5506891"/>
            <a:ext cx="851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Since </a:t>
            </a:r>
            <a:r>
              <a:rPr lang="en-US" sz="2800" dirty="0" err="1" smtClean="0"/>
              <a:t>E</a:t>
            </a:r>
            <a:r>
              <a:rPr lang="en-US" sz="2000" dirty="0" err="1" smtClean="0"/>
              <a:t>p</a:t>
            </a:r>
            <a:r>
              <a:rPr lang="en-US" sz="2800" dirty="0" smtClean="0"/>
              <a:t> = </a:t>
            </a:r>
            <a:r>
              <a:rPr lang="en-US" sz="2800" dirty="0" err="1" smtClean="0"/>
              <a:t>mg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h</a:t>
            </a:r>
            <a:r>
              <a:rPr lang="en-US" sz="2800" dirty="0" smtClean="0"/>
              <a:t>, gravitational potential is equal to 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27360"/>
              </p:ext>
            </p:extLst>
          </p:nvPr>
        </p:nvGraphicFramePr>
        <p:xfrm>
          <a:off x="492974" y="6092760"/>
          <a:ext cx="18018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74" y="6092760"/>
                        <a:ext cx="18018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5" descr="http://tap.iop.org/fields/fields_images/img_mid_3996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40" y="2890599"/>
            <a:ext cx="4896544" cy="26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014" y="3716642"/>
            <a:ext cx="268695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Equipotential lines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43134" y="3140968"/>
            <a:ext cx="984850" cy="8065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 flipV="1">
            <a:off x="3423968" y="3376929"/>
            <a:ext cx="1004016" cy="570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25601" y="6210890"/>
            <a:ext cx="530232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ON REFERENCE TABLE!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720055"/>
              </p:ext>
            </p:extLst>
          </p:nvPr>
        </p:nvGraphicFramePr>
        <p:xfrm>
          <a:off x="3274888" y="2289075"/>
          <a:ext cx="21621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8" imgW="685800" imgH="190440" progId="Equation.3">
                  <p:embed/>
                </p:oleObj>
              </mc:Choice>
              <mc:Fallback>
                <p:oleObj name="Equation" r:id="rId8" imgW="6858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888" y="2289075"/>
                        <a:ext cx="2162175" cy="60166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1983" y="243768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4281358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Lines of equal potential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025" y="4712855"/>
            <a:ext cx="419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Perpendicular to Field lines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9547" y="2176075"/>
            <a:ext cx="25824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scalar quantity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1" grpId="0" animBg="1"/>
      <p:bldP spid="10" grpId="0"/>
      <p:bldP spid="1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13855"/>
            <a:ext cx="7620000" cy="64135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/>
              <a:t>Gravitational Potential V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81000" y="696769"/>
            <a:ext cx="4191000" cy="2862263"/>
            <a:chOff x="432" y="1296"/>
            <a:chExt cx="2640" cy="1803"/>
          </a:xfrm>
        </p:grpSpPr>
        <p:sp>
          <p:nvSpPr>
            <p:cNvPr id="6153" name="Text Box 3"/>
            <p:cNvSpPr txBox="1">
              <a:spLocks noChangeArrowheads="1"/>
            </p:cNvSpPr>
            <p:nvPr/>
          </p:nvSpPr>
          <p:spPr bwMode="auto">
            <a:xfrm>
              <a:off x="432" y="1296"/>
              <a:ext cx="2640" cy="1803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FFFF66"/>
                  </a:solidFill>
                </a:rPr>
                <a:t>In general</a:t>
              </a:r>
              <a:br>
                <a:rPr lang="en-GB" dirty="0">
                  <a:solidFill>
                    <a:srgbClr val="FFFF66"/>
                  </a:solidFill>
                </a:rPr>
              </a:br>
              <a:endParaRPr lang="en-GB" dirty="0">
                <a:solidFill>
                  <a:srgbClr val="FFFF66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GB" dirty="0">
                <a:solidFill>
                  <a:srgbClr val="FFFF66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GB" dirty="0">
                <a:solidFill>
                  <a:srgbClr val="FFFF66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FFFF66"/>
                  </a:solidFill>
                </a:rPr>
                <a:t>ΔV = potential difference(J/kg)</a:t>
              </a:r>
              <a:br>
                <a:rPr lang="en-GB" dirty="0">
                  <a:solidFill>
                    <a:srgbClr val="FFFF66"/>
                  </a:solidFill>
                </a:rPr>
              </a:br>
              <a:r>
                <a:rPr lang="en-GB" dirty="0" smtClean="0">
                  <a:solidFill>
                    <a:srgbClr val="92D050"/>
                  </a:solidFill>
                </a:rPr>
                <a:t>potential gradient= field strength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graphicFrame>
          <p:nvGraphicFramePr>
            <p:cNvPr id="6154" name="Object 4"/>
            <p:cNvGraphicFramePr>
              <a:graphicFrameLocks noChangeAspect="1"/>
            </p:cNvGraphicFramePr>
            <p:nvPr/>
          </p:nvGraphicFramePr>
          <p:xfrm>
            <a:off x="1104" y="1776"/>
            <a:ext cx="1200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8" name="Equation" r:id="rId4" imgW="619049" imgH="371551" progId="Equation.3">
                    <p:embed/>
                  </p:oleObj>
                </mc:Choice>
                <mc:Fallback>
                  <p:oleObj name="Equation" r:id="rId4" imgW="619049" imgH="3715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776"/>
                          <a:ext cx="1200" cy="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4743547" y="710624"/>
            <a:ext cx="4114800" cy="2862263"/>
            <a:chOff x="2976" y="768"/>
            <a:chExt cx="2592" cy="1803"/>
          </a:xfrm>
        </p:grpSpPr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2976" y="768"/>
              <a:ext cx="2592" cy="1803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FFFF66"/>
                  </a:solidFill>
                </a:rPr>
                <a:t>For a radial field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GB" dirty="0">
                <a:solidFill>
                  <a:srgbClr val="FFFF66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GB" dirty="0">
                <a:solidFill>
                  <a:srgbClr val="FFFF66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FFFF66"/>
                  </a:solidFill>
                </a:rPr>
                <a:t/>
              </a:r>
              <a:br>
                <a:rPr lang="en-GB" dirty="0">
                  <a:solidFill>
                    <a:srgbClr val="FFFF66"/>
                  </a:solidFill>
                </a:rPr>
              </a:br>
              <a:r>
                <a:rPr lang="en-GB" dirty="0">
                  <a:solidFill>
                    <a:srgbClr val="FFFF66"/>
                  </a:solidFill>
                </a:rPr>
                <a:t>V = gravitational potential at a distance r from mass m</a:t>
              </a:r>
            </a:p>
          </p:txBody>
        </p:sp>
        <p:graphicFrame>
          <p:nvGraphicFramePr>
            <p:cNvPr id="6152" name="Object 20"/>
            <p:cNvGraphicFramePr>
              <a:graphicFrameLocks noChangeAspect="1"/>
            </p:cNvGraphicFramePr>
            <p:nvPr/>
          </p:nvGraphicFramePr>
          <p:xfrm>
            <a:off x="3648" y="1200"/>
            <a:ext cx="1103" cy="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9" name="Equation" r:id="rId6" imgW="647640" imgH="393480" progId="Equation.3">
                    <p:embed/>
                  </p:oleObj>
                </mc:Choice>
                <mc:Fallback>
                  <p:oleObj name="Equation" r:id="rId6" imgW="647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200"/>
                          <a:ext cx="1103" cy="6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467544" y="4268995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= </a:t>
            </a:r>
            <a:r>
              <a:rPr lang="en-US" sz="2800" dirty="0" err="1" smtClean="0"/>
              <a:t>mg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h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89" y="494315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mg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h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V * m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735673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 =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V /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h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03648" y="6258784"/>
            <a:ext cx="2408389" cy="523220"/>
            <a:chOff x="1403648" y="6258784"/>
            <a:chExt cx="2408389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2021162" y="6258784"/>
              <a:ext cx="1790875" cy="523220"/>
            </a:xfrm>
            <a:prstGeom prst="rect">
              <a:avLst/>
            </a:prstGeom>
            <a:solidFill>
              <a:srgbClr val="FF33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 = </a:t>
              </a:r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dirty="0" smtClean="0"/>
                <a:t>V /</a:t>
              </a:r>
              <a:r>
                <a:rPr lang="en-US" sz="2800" dirty="0" err="1" smtClean="0">
                  <a:latin typeface="Symbol" pitchFamily="18" charset="2"/>
                </a:rPr>
                <a:t>D</a:t>
              </a:r>
              <a:r>
                <a:rPr lang="en-US" sz="2800" dirty="0" err="1" smtClean="0"/>
                <a:t>r</a:t>
              </a:r>
              <a:endParaRPr lang="en-US" sz="2800" dirty="0"/>
            </a:p>
          </p:txBody>
        </p:sp>
        <p:cxnSp>
          <p:nvCxnSpPr>
            <p:cNvPr id="4" name="Straight Arrow Connector 3"/>
            <p:cNvCxnSpPr>
              <a:endCxn id="12" idx="1"/>
            </p:cNvCxnSpPr>
            <p:nvPr/>
          </p:nvCxnSpPr>
          <p:spPr>
            <a:xfrm>
              <a:off x="1403648" y="6258784"/>
              <a:ext cx="617514" cy="26161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860032" y="4268995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g = G m / r 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4804612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g = -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V / 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28515" y="5509458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V /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r</a:t>
            </a:r>
            <a:r>
              <a:rPr lang="en-US" sz="2800" dirty="0" smtClean="0"/>
              <a:t> = </a:t>
            </a:r>
            <a:r>
              <a:rPr lang="en-US" sz="2800" dirty="0"/>
              <a:t>G m / r 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0512" y="6146103"/>
            <a:ext cx="2247731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 = -G </a:t>
            </a:r>
            <a:r>
              <a:rPr lang="en-US" sz="2800" dirty="0"/>
              <a:t>m / r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5948" y="3676381"/>
            <a:ext cx="876554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Negative sign indicates work done against the gravitational 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6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5" grpId="0"/>
      <p:bldP spid="16" grpId="0"/>
      <p:bldP spid="17" grpId="0"/>
      <p:bldP spid="1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4" y="-2647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Problems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171" y="647110"/>
            <a:ext cx="8918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gravitational field strength at points A &amp; B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974876" y="1358002"/>
            <a:ext cx="864096" cy="810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kg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68957" y="1240571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kg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flipH="1">
            <a:off x="1012373" y="1693385"/>
            <a:ext cx="139321" cy="1393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5044821" y="1693386"/>
            <a:ext cx="139321" cy="1393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1493" y="12365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5204" y="12405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06924" y="2445543"/>
            <a:ext cx="2637897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44821" y="2445543"/>
            <a:ext cx="1800200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82033" y="2445543"/>
            <a:ext cx="1337685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283" y="244554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88637" y="24601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3690" y="24601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3298" y="2812207"/>
            <a:ext cx="91948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4686" y="3273872"/>
            <a:ext cx="832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 = Gm/r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6.67x10</a:t>
            </a:r>
            <a:r>
              <a:rPr lang="en-US" sz="2400" baseline="30000" dirty="0" smtClean="0"/>
              <a:t>-11</a:t>
            </a:r>
            <a:r>
              <a:rPr lang="en-US" sz="2400" dirty="0" smtClean="0"/>
              <a:t> * 200kg / (3m)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1.48 x 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N kg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4686" y="3735537"/>
            <a:ext cx="843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 = </a:t>
            </a:r>
            <a:r>
              <a:rPr lang="en-US" sz="2400" dirty="0" err="1" smtClean="0"/>
              <a:t>Gm</a:t>
            </a:r>
            <a:r>
              <a:rPr lang="en-US" sz="2400" dirty="0" smtClean="0"/>
              <a:t>/r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6.67x10</a:t>
            </a:r>
            <a:r>
              <a:rPr lang="en-US" sz="2400" baseline="30000" dirty="0" smtClean="0"/>
              <a:t>-11</a:t>
            </a:r>
            <a:r>
              <a:rPr lang="en-US" sz="2400" dirty="0" smtClean="0"/>
              <a:t> * 800kg / (14m)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2.72 x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N kg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7139" y="4197202"/>
            <a:ext cx="859882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 = 1.48 x 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N kg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 </a:t>
            </a:r>
            <a:r>
              <a:rPr lang="en-US" sz="2400" dirty="0"/>
              <a:t>2.72 x 10</a:t>
            </a:r>
            <a:r>
              <a:rPr lang="en-US" sz="2400" baseline="30000" dirty="0"/>
              <a:t>-10</a:t>
            </a:r>
            <a:r>
              <a:rPr lang="en-US" sz="2400" dirty="0"/>
              <a:t> N kg</a:t>
            </a:r>
            <a:r>
              <a:rPr lang="en-US" sz="2400" baseline="30000" dirty="0"/>
              <a:t>-1</a:t>
            </a:r>
            <a:r>
              <a:rPr lang="en-US" sz="2400" dirty="0" smtClean="0"/>
              <a:t> = 1.75 x </a:t>
            </a:r>
            <a:r>
              <a:rPr lang="en-US" sz="2400" dirty="0"/>
              <a:t>10</a:t>
            </a:r>
            <a:r>
              <a:rPr lang="en-US" sz="2400" baseline="30000" dirty="0"/>
              <a:t>-9</a:t>
            </a:r>
            <a:r>
              <a:rPr lang="en-US" sz="2400" dirty="0"/>
              <a:t> N kg</a:t>
            </a:r>
            <a:r>
              <a:rPr lang="en-US" sz="2400" baseline="30000" dirty="0"/>
              <a:t>-1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6968" y="4839543"/>
            <a:ext cx="93647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356" y="5301208"/>
            <a:ext cx="832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 = </a:t>
            </a:r>
            <a:r>
              <a:rPr lang="en-US" sz="2400" dirty="0" err="1" smtClean="0"/>
              <a:t>Gm</a:t>
            </a:r>
            <a:r>
              <a:rPr lang="en-US" sz="2400" dirty="0" smtClean="0"/>
              <a:t>/r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6.67x10</a:t>
            </a:r>
            <a:r>
              <a:rPr lang="en-US" sz="2400" baseline="30000" dirty="0" smtClean="0"/>
              <a:t>-11</a:t>
            </a:r>
            <a:r>
              <a:rPr lang="en-US" sz="2400" dirty="0" smtClean="0"/>
              <a:t> * 200kg / (7m)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2.72 x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N kg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356" y="5762873"/>
            <a:ext cx="8259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 = </a:t>
            </a:r>
            <a:r>
              <a:rPr lang="en-US" sz="2400" dirty="0" err="1" smtClean="0"/>
              <a:t>Gm</a:t>
            </a:r>
            <a:r>
              <a:rPr lang="en-US" sz="2400" dirty="0" smtClean="0"/>
              <a:t>/r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6.67x10</a:t>
            </a:r>
            <a:r>
              <a:rPr lang="en-US" sz="2400" baseline="30000" dirty="0" smtClean="0"/>
              <a:t>-11</a:t>
            </a:r>
            <a:r>
              <a:rPr lang="en-US" sz="2400" dirty="0" smtClean="0"/>
              <a:t> * 800kg / (4m)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3.34 x 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N kg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8575" y="6214531"/>
            <a:ext cx="903644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 = 3.34 x 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N kg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-</a:t>
            </a:r>
            <a:r>
              <a:rPr lang="en-US" sz="2400" baseline="30000" dirty="0" smtClean="0"/>
              <a:t> </a:t>
            </a:r>
            <a:r>
              <a:rPr lang="en-US" sz="2400" dirty="0"/>
              <a:t>2.72 x 10</a:t>
            </a:r>
            <a:r>
              <a:rPr lang="en-US" sz="2400" baseline="30000" dirty="0"/>
              <a:t>-10</a:t>
            </a:r>
            <a:r>
              <a:rPr lang="en-US" sz="2400" dirty="0"/>
              <a:t> N kg</a:t>
            </a:r>
            <a:r>
              <a:rPr lang="en-US" sz="2400" baseline="30000" dirty="0"/>
              <a:t>-1</a:t>
            </a:r>
            <a:r>
              <a:rPr lang="en-US" sz="2400" dirty="0" smtClean="0"/>
              <a:t> = 3.06 x </a:t>
            </a:r>
            <a:r>
              <a:rPr lang="en-US" sz="2400" dirty="0"/>
              <a:t>10</a:t>
            </a:r>
            <a:r>
              <a:rPr lang="en-US" sz="2400" baseline="30000" dirty="0"/>
              <a:t>-9</a:t>
            </a:r>
            <a:r>
              <a:rPr lang="en-US" sz="2400" dirty="0"/>
              <a:t> N kg</a:t>
            </a:r>
            <a:r>
              <a:rPr lang="en-US" sz="2400" baseline="30000" dirty="0"/>
              <a:t>-1</a:t>
            </a:r>
            <a:r>
              <a:rPr lang="en-US" sz="2400" dirty="0" smtClean="0"/>
              <a:t> right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4" y="-2647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Problems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171" y="647110"/>
            <a:ext cx="9123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radius of Mars is 3.4 </a:t>
            </a:r>
            <a:r>
              <a:rPr lang="en-US" sz="2800" dirty="0" smtClean="0"/>
              <a:t>x10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</a:t>
            </a:r>
            <a:r>
              <a:rPr lang="en-US" sz="2800" dirty="0"/>
              <a:t>m and the magnitude of the gravitational field strength at a height of 1.2 </a:t>
            </a:r>
            <a:r>
              <a:rPr lang="en-US" sz="2800" dirty="0" smtClean="0"/>
              <a:t>x </a:t>
            </a:r>
            <a:r>
              <a:rPr lang="en-US" sz="2800" dirty="0"/>
              <a:t>10</a:t>
            </a:r>
            <a:r>
              <a:rPr lang="en-US" sz="2800" baseline="30000" dirty="0"/>
              <a:t>6</a:t>
            </a:r>
            <a:r>
              <a:rPr lang="en-US" sz="2800" dirty="0"/>
              <a:t> m above its surface is 1.8 N kg</a:t>
            </a:r>
            <a:r>
              <a:rPr lang="en-US" sz="2800" baseline="30000" dirty="0"/>
              <a:t>–1</a:t>
            </a:r>
            <a:r>
              <a:rPr lang="en-US" sz="2800" dirty="0"/>
              <a:t>. </a:t>
            </a:r>
            <a:r>
              <a:rPr lang="en-US" sz="2800" dirty="0" smtClean="0"/>
              <a:t>What is </a:t>
            </a:r>
            <a:r>
              <a:rPr lang="en-US" sz="2800" dirty="0"/>
              <a:t>the magnitude of the gravitational potential at </a:t>
            </a:r>
            <a:r>
              <a:rPr lang="en-US" sz="2800" dirty="0" smtClean="0"/>
              <a:t>this height?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2636912"/>
            <a:ext cx="247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 = - </a:t>
            </a:r>
            <a:r>
              <a:rPr lang="el-GR" sz="3200" dirty="0" smtClean="0"/>
              <a:t>Δ</a:t>
            </a:r>
            <a:r>
              <a:rPr lang="en-US" sz="3200" dirty="0" smtClean="0"/>
              <a:t>V / </a:t>
            </a:r>
            <a:r>
              <a:rPr lang="el-GR" sz="3200" dirty="0"/>
              <a:t>Δ </a:t>
            </a:r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9845" y="3573016"/>
            <a:ext cx="728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Δ </a:t>
            </a:r>
            <a:r>
              <a:rPr lang="en-US" sz="2800" dirty="0" smtClean="0"/>
              <a:t>r = </a:t>
            </a:r>
            <a:r>
              <a:rPr lang="en-US" sz="2800" dirty="0"/>
              <a:t>3.4 x10</a:t>
            </a:r>
            <a:r>
              <a:rPr lang="en-US" sz="2800" baseline="30000" dirty="0"/>
              <a:t>6</a:t>
            </a:r>
            <a:r>
              <a:rPr lang="en-US" sz="2800" dirty="0"/>
              <a:t> m </a:t>
            </a:r>
            <a:r>
              <a:rPr lang="en-US" sz="2800" dirty="0" smtClean="0"/>
              <a:t>+ </a:t>
            </a:r>
            <a:r>
              <a:rPr lang="en-US" sz="2800" dirty="0"/>
              <a:t>1.2 x 10</a:t>
            </a:r>
            <a:r>
              <a:rPr lang="en-US" sz="2800" baseline="30000" dirty="0"/>
              <a:t>6</a:t>
            </a:r>
            <a:r>
              <a:rPr lang="en-US" sz="2800" dirty="0"/>
              <a:t> m </a:t>
            </a:r>
            <a:r>
              <a:rPr lang="en-US" sz="2800" dirty="0" smtClean="0"/>
              <a:t>= 4.6 </a:t>
            </a:r>
            <a:r>
              <a:rPr lang="en-US" sz="2800" dirty="0"/>
              <a:t>x 10</a:t>
            </a:r>
            <a:r>
              <a:rPr lang="en-US" sz="2800" baseline="30000" dirty="0"/>
              <a:t>6</a:t>
            </a:r>
            <a:r>
              <a:rPr lang="en-US" sz="2800" dirty="0"/>
              <a:t> 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845" y="4504764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1.8 N kg</a:t>
            </a:r>
            <a:r>
              <a:rPr lang="en-US" sz="3200" baseline="30000" dirty="0"/>
              <a:t>–1</a:t>
            </a:r>
            <a:r>
              <a:rPr lang="en-US" sz="3200" dirty="0" smtClean="0"/>
              <a:t> = - V / </a:t>
            </a:r>
            <a:r>
              <a:rPr lang="en-US" sz="3200" dirty="0"/>
              <a:t>4.6 x 10</a:t>
            </a:r>
            <a:r>
              <a:rPr lang="en-US" sz="3200" baseline="30000" dirty="0"/>
              <a:t>6</a:t>
            </a:r>
            <a:r>
              <a:rPr lang="en-US" sz="3200" dirty="0"/>
              <a:t> m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7664" y="5517232"/>
            <a:ext cx="3895618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V = - </a:t>
            </a:r>
            <a:r>
              <a:rPr lang="en-US" sz="3200" dirty="0"/>
              <a:t>8.3 </a:t>
            </a:r>
            <a:r>
              <a:rPr lang="en-US" sz="3200" dirty="0" smtClean="0"/>
              <a:t>x </a:t>
            </a:r>
            <a:r>
              <a:rPr lang="en-US" sz="3200" dirty="0"/>
              <a:t>10</a:t>
            </a:r>
            <a:r>
              <a:rPr lang="en-US" sz="3200" baseline="30000" dirty="0"/>
              <a:t>6</a:t>
            </a:r>
            <a:r>
              <a:rPr lang="en-US" sz="3200" dirty="0"/>
              <a:t> J </a:t>
            </a:r>
            <a:r>
              <a:rPr lang="en-US" sz="3200" dirty="0" smtClean="0"/>
              <a:t>kg</a:t>
            </a:r>
            <a:r>
              <a:rPr lang="en-US" sz="3200" baseline="30000" dirty="0" smtClean="0"/>
              <a:t>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2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34" y="0"/>
            <a:ext cx="9036496" cy="1143000"/>
          </a:xfrm>
        </p:spPr>
        <p:txBody>
          <a:bodyPr>
            <a:normAutofit/>
          </a:bodyPr>
          <a:lstStyle/>
          <a:p>
            <a:r>
              <a:rPr lang="en-US" dirty="0"/>
              <a:t>Gravitational </a:t>
            </a:r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3810000" cy="6480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PE = </a:t>
            </a:r>
            <a:r>
              <a:rPr lang="en-US" dirty="0" err="1" smtClean="0"/>
              <a:t>mgh</a:t>
            </a:r>
            <a:r>
              <a:rPr lang="en-US" dirty="0" smtClean="0"/>
              <a:t> </a:t>
            </a:r>
            <a:r>
              <a:rPr lang="en-US" dirty="0"/>
              <a:t>is valid only near the </a:t>
            </a:r>
            <a:r>
              <a:rPr lang="en-US" sz="3200" dirty="0">
                <a:solidFill>
                  <a:srgbClr val="FF0000"/>
                </a:solidFill>
              </a:rPr>
              <a:t>earth’s surface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For objects high above the earth’s surface, an alternate expression is needed</a:t>
            </a:r>
          </a:p>
          <a:p>
            <a:pPr marL="137160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Zero reference level is </a:t>
            </a:r>
            <a:r>
              <a:rPr lang="en-US" dirty="0">
                <a:solidFill>
                  <a:srgbClr val="FF0000"/>
                </a:solidFill>
              </a:rPr>
              <a:t>infinitely</a:t>
            </a:r>
            <a:r>
              <a:rPr lang="en-US" dirty="0"/>
              <a:t> far from the </a:t>
            </a:r>
            <a:r>
              <a:rPr lang="en-US" dirty="0" smtClean="0"/>
              <a:t>earth’s center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001158641"/>
              </p:ext>
            </p:extLst>
          </p:nvPr>
        </p:nvGraphicFramePr>
        <p:xfrm>
          <a:off x="3923928" y="1156111"/>
          <a:ext cx="229552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Photo Editor Photo" r:id="rId3" imgW="3019048" imgH="7314286" progId="MSPhotoEd.3">
                  <p:embed/>
                </p:oleObj>
              </mc:Choice>
              <mc:Fallback>
                <p:oleObj name="Photo Editor Photo" r:id="rId3" imgW="3019048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156111"/>
                        <a:ext cx="2295525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6883" y="1268760"/>
            <a:ext cx="2364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</a:t>
            </a:r>
          </a:p>
          <a:p>
            <a:r>
              <a:rPr lang="el-GR" sz="2800" dirty="0" smtClean="0"/>
              <a:t>Δ</a:t>
            </a:r>
            <a:r>
              <a:rPr lang="en-US" sz="2800" dirty="0" smtClean="0"/>
              <a:t>E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= m </a:t>
            </a:r>
            <a:r>
              <a:rPr lang="el-GR" sz="2800" dirty="0"/>
              <a:t>Δ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81583" y="24164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2291" y="3290411"/>
            <a:ext cx="2475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- GM / r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61667" y="4229799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86883" y="5269850"/>
            <a:ext cx="2581156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= -</a:t>
            </a:r>
            <a:r>
              <a:rPr lang="en-US" sz="3200" dirty="0" err="1" smtClean="0"/>
              <a:t>GMm</a:t>
            </a:r>
            <a:r>
              <a:rPr lang="en-US" sz="3200" dirty="0" smtClean="0"/>
              <a:t>/ </a:t>
            </a:r>
            <a:r>
              <a:rPr lang="en-US" sz="32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987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2" grpId="0"/>
      <p:bldP spid="3" grpId="0"/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619"/>
            <a:ext cx="7772400" cy="1143000"/>
          </a:xfrm>
        </p:spPr>
        <p:txBody>
          <a:bodyPr/>
          <a:lstStyle/>
          <a:p>
            <a:r>
              <a:rPr lang="en-US" sz="4400" dirty="0"/>
              <a:t>Example </a:t>
            </a:r>
            <a:r>
              <a:rPr lang="en-US" sz="4400" dirty="0" smtClean="0"/>
              <a:t>Problem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5369" r="30528" b="39283"/>
          <a:stretch/>
        </p:blipFill>
        <p:spPr bwMode="auto">
          <a:xfrm>
            <a:off x="-1" y="911472"/>
            <a:ext cx="9169291" cy="53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60759" r="63921" b="23975"/>
          <a:stretch/>
        </p:blipFill>
        <p:spPr bwMode="auto">
          <a:xfrm>
            <a:off x="2726269" y="4365104"/>
            <a:ext cx="2290986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6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296"/>
            <a:ext cx="7772400" cy="1143000"/>
          </a:xfrm>
        </p:spPr>
        <p:txBody>
          <a:bodyPr/>
          <a:lstStyle/>
          <a:p>
            <a:r>
              <a:rPr lang="en-US" dirty="0"/>
              <a:t>Gravitation Constant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3960440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Determined </a:t>
            </a:r>
            <a:r>
              <a:rPr lang="en-US" sz="2800" dirty="0" smtClean="0"/>
              <a:t>experimentally by Henry Cavendish in 1798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Two identical masses were suspended and free to rotate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Two identical larger masses were brought near them, force of attraction measured 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873604658"/>
              </p:ext>
            </p:extLst>
          </p:nvPr>
        </p:nvGraphicFramePr>
        <p:xfrm>
          <a:off x="4263786" y="1628800"/>
          <a:ext cx="486769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Photo Editor Photo" r:id="rId3" imgW="8678486" imgH="7314286" progId="MSPhotoEd.3">
                  <p:embed/>
                </p:oleObj>
              </mc:Choice>
              <mc:Fallback>
                <p:oleObj name="Photo Editor Photo" r:id="rId3" imgW="8678486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786" y="1628800"/>
                        <a:ext cx="4867698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36096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5795972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light beam and mirror serve to amplify the motion</a:t>
            </a:r>
          </a:p>
        </p:txBody>
      </p:sp>
    </p:spTree>
    <p:extLst>
      <p:ext uri="{BB962C8B-B14F-4D97-AF65-F5344CB8AC3E}">
        <p14:creationId xmlns:p14="http://schemas.microsoft.com/office/powerpoint/2010/main" val="36100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543800" cy="914400"/>
          </a:xfrm>
        </p:spPr>
        <p:txBody>
          <a:bodyPr/>
          <a:lstStyle/>
          <a:p>
            <a:r>
              <a:rPr lang="en-US" dirty="0"/>
              <a:t>Escape Speed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8568952" cy="58772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/>
              <a:t>The escape speed is the speed needed for an object to soar off into space and not </a:t>
            </a:r>
            <a:r>
              <a:rPr lang="en-US" dirty="0" smtClean="0"/>
              <a:t>return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When the object reaches this point, it would have a total Energy of zero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Since E</a:t>
            </a:r>
            <a:r>
              <a:rPr lang="en-US" baseline="-25000" dirty="0" smtClean="0"/>
              <a:t>T</a:t>
            </a:r>
            <a:r>
              <a:rPr lang="en-US" dirty="0" smtClean="0"/>
              <a:t> = KE + 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T</a:t>
            </a:r>
            <a:r>
              <a:rPr lang="en-US" sz="3200" dirty="0" smtClean="0"/>
              <a:t> = ½ mv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</a:t>
            </a:r>
            <a:r>
              <a:rPr lang="en-US" sz="3200" dirty="0" err="1" smtClean="0"/>
              <a:t>GMm</a:t>
            </a:r>
            <a:r>
              <a:rPr lang="en-US" sz="3200" dirty="0" smtClean="0"/>
              <a:t>/r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		½ </a:t>
            </a:r>
            <a:r>
              <a:rPr lang="en-US" sz="3200" dirty="0"/>
              <a:t>mv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 smtClean="0"/>
              <a:t>= </a:t>
            </a:r>
            <a:r>
              <a:rPr lang="en-US" sz="3200" dirty="0" err="1"/>
              <a:t>GMm</a:t>
            </a:r>
            <a:r>
              <a:rPr lang="en-US" sz="3200" dirty="0"/>
              <a:t>/r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137160" indent="0">
              <a:lnSpc>
                <a:spcPct val="9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	 </a:t>
            </a:r>
            <a:r>
              <a:rPr lang="en-US" sz="3200" dirty="0"/>
              <a:t>½ </a:t>
            </a:r>
            <a:r>
              <a:rPr lang="en-US" sz="3200" dirty="0" smtClean="0"/>
              <a:t>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GM/r</a:t>
            </a:r>
          </a:p>
          <a:p>
            <a:pPr marL="137160" indent="0">
              <a:lnSpc>
                <a:spcPct val="90000"/>
              </a:lnSpc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137160" indent="0">
              <a:lnSpc>
                <a:spcPct val="9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	 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2GM/r</a:t>
            </a:r>
            <a:endParaRPr lang="en-US" sz="3200" dirty="0"/>
          </a:p>
          <a:p>
            <a:pPr marL="137160" indent="0">
              <a:lnSpc>
                <a:spcPct val="90000"/>
              </a:lnSpc>
              <a:buNone/>
            </a:pPr>
            <a:endParaRPr lang="en-US" dirty="0" smtClean="0"/>
          </a:p>
          <a:p>
            <a:pPr marL="13716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0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</a:t>
            </a:r>
            <a:r>
              <a:rPr lang="en-US" dirty="0" smtClean="0"/>
              <a:t>Speed (cont.)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44112"/>
              </p:ext>
            </p:extLst>
          </p:nvPr>
        </p:nvGraphicFramePr>
        <p:xfrm>
          <a:off x="539552" y="2060848"/>
          <a:ext cx="3367087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3" imgW="939600" imgH="482400" progId="Equation.3">
                  <p:embed/>
                </p:oleObj>
              </mc:Choice>
              <mc:Fallback>
                <p:oleObj name="Equation" r:id="rId3" imgW="9396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60848"/>
                        <a:ext cx="3367087" cy="172878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4653136"/>
            <a:ext cx="889248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/>
              <a:t>For the earth, </a:t>
            </a:r>
            <a:r>
              <a:rPr lang="en-US" sz="2800" dirty="0" err="1"/>
              <a:t>v</a:t>
            </a:r>
            <a:r>
              <a:rPr lang="en-US" sz="2800" baseline="-25000" dirty="0" err="1"/>
              <a:t>esc</a:t>
            </a:r>
            <a:r>
              <a:rPr lang="en-US" sz="2800" baseline="-25000" dirty="0"/>
              <a:t> </a:t>
            </a:r>
            <a:r>
              <a:rPr lang="en-US" sz="2800" dirty="0"/>
              <a:t>is about 11.2 </a:t>
            </a:r>
            <a:r>
              <a:rPr lang="en-US" sz="2800" dirty="0" smtClean="0"/>
              <a:t>km/s</a:t>
            </a:r>
            <a:br>
              <a:rPr lang="en-US" sz="2800" dirty="0" smtClean="0"/>
            </a:b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/>
              <a:t>Note, v is independent of the mass of the object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234888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Earth (or other </a:t>
            </a:r>
            <a:r>
              <a:rPr lang="en-US" dirty="0" err="1" smtClean="0"/>
              <a:t>astonomical</a:t>
            </a:r>
            <a:r>
              <a:rPr lang="en-US" dirty="0" smtClean="0"/>
              <a:t> body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21297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of Earth (or other </a:t>
            </a:r>
            <a:r>
              <a:rPr lang="en-US" dirty="0" err="1" smtClean="0"/>
              <a:t>astonomical</a:t>
            </a:r>
            <a:r>
              <a:rPr lang="en-US" dirty="0" smtClean="0"/>
              <a:t> body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3635896" y="2533546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5896" y="3411825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4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Kepler’s</a:t>
            </a:r>
            <a:r>
              <a:rPr lang="en-US" dirty="0"/>
              <a:t> </a:t>
            </a:r>
            <a:r>
              <a:rPr lang="en-US" dirty="0" smtClean="0"/>
              <a:t>First and Second Laws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96752"/>
            <a:ext cx="38100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All planets move in elliptical orbits with the Sun at one </a:t>
            </a:r>
            <a:r>
              <a:rPr lang="en-US" sz="2800" dirty="0" smtClean="0"/>
              <a:t>focus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focus is empty)</a:t>
            </a:r>
            <a:endParaRPr lang="en-US" sz="2800" dirty="0"/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806615261"/>
              </p:ext>
            </p:extLst>
          </p:nvPr>
        </p:nvGraphicFramePr>
        <p:xfrm>
          <a:off x="4716016" y="1052736"/>
          <a:ext cx="417646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Photo Editor Photo" r:id="rId3" imgW="6125430" imgH="7314286" progId="MSPhotoEd.3">
                  <p:embed/>
                </p:oleObj>
              </mc:Choice>
              <mc:Fallback>
                <p:oleObj name="Photo Editor Photo" r:id="rId3" imgW="6125430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052736"/>
                        <a:ext cx="4176464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3501008"/>
            <a:ext cx="38100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/>
              <a:t>A line drawn from the Sun to any planet will sweep out equal areas in equal times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/>
              <a:t>Area from A to B and C to D are the same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2620433"/>
              </p:ext>
            </p:extLst>
          </p:nvPr>
        </p:nvGraphicFramePr>
        <p:xfrm>
          <a:off x="4716016" y="4325987"/>
          <a:ext cx="411480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Photo Editor Photo" r:id="rId5" imgW="9752381" imgH="5952381" progId="MSPhotoEd.3">
                  <p:embed/>
                </p:oleObj>
              </mc:Choice>
              <mc:Fallback>
                <p:oleObj name="Photo Editor Photo" r:id="rId5" imgW="9752381" imgH="5952381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325987"/>
                        <a:ext cx="4114800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4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543800" cy="914400"/>
          </a:xfrm>
        </p:spPr>
        <p:txBody>
          <a:bodyPr/>
          <a:lstStyle/>
          <a:p>
            <a:r>
              <a:rPr lang="en-US" dirty="0" err="1"/>
              <a:t>Kepler’s</a:t>
            </a:r>
            <a:r>
              <a:rPr lang="en-US" dirty="0"/>
              <a:t> Third Law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8458200" cy="4114800"/>
          </a:xfrm>
        </p:spPr>
        <p:txBody>
          <a:bodyPr>
            <a:noAutofit/>
          </a:bodyPr>
          <a:lstStyle/>
          <a:p>
            <a:r>
              <a:rPr lang="en-US" sz="2800" dirty="0"/>
              <a:t>The square of the orbital period of any planet is proportional to cube of the average distance from the Sun to the </a:t>
            </a:r>
            <a:r>
              <a:rPr lang="en-US" sz="2800" dirty="0" smtClean="0"/>
              <a:t>planet.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For </a:t>
            </a:r>
            <a:r>
              <a:rPr lang="en-US" sz="2400" dirty="0" smtClean="0"/>
              <a:t>an orbit </a:t>
            </a:r>
            <a:r>
              <a:rPr lang="en-US" sz="2400" dirty="0"/>
              <a:t>around the Sun, K</a:t>
            </a:r>
            <a:r>
              <a:rPr lang="en-US" sz="2400" baseline="-25000" dirty="0"/>
              <a:t>S</a:t>
            </a:r>
            <a:r>
              <a:rPr lang="en-US" sz="2400" dirty="0"/>
              <a:t> = 2.97x10</a:t>
            </a:r>
            <a:r>
              <a:rPr lang="en-US" sz="2400" baseline="30000" dirty="0"/>
              <a:t>-19</a:t>
            </a:r>
            <a:r>
              <a:rPr lang="en-US" sz="2400" dirty="0"/>
              <a:t> s</a:t>
            </a:r>
            <a:r>
              <a:rPr lang="en-US" sz="2400" baseline="30000" dirty="0"/>
              <a:t>2</a:t>
            </a:r>
            <a:r>
              <a:rPr lang="en-US" sz="2400" dirty="0"/>
              <a:t>/m</a:t>
            </a:r>
            <a:r>
              <a:rPr lang="en-US" sz="2400" baseline="30000" dirty="0"/>
              <a:t>3</a:t>
            </a:r>
            <a:endParaRPr lang="en-US" sz="2400" dirty="0"/>
          </a:p>
          <a:p>
            <a:pPr lvl="1"/>
            <a:r>
              <a:rPr lang="en-US" sz="2400" dirty="0"/>
              <a:t>K is independent of the mass of the </a:t>
            </a:r>
            <a:r>
              <a:rPr lang="en-US" sz="2400" dirty="0" smtClean="0"/>
              <a:t>orbiting body</a:t>
            </a:r>
            <a:endParaRPr lang="en-US" sz="2400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18636"/>
              </p:ext>
            </p:extLst>
          </p:nvPr>
        </p:nvGraphicFramePr>
        <p:xfrm>
          <a:off x="3635896" y="2996952"/>
          <a:ext cx="174645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3" imgW="507960" imgH="419040" progId="Equation.3">
                  <p:embed/>
                </p:oleObj>
              </mc:Choice>
              <mc:Fallback>
                <p:oleObj name="Equation" r:id="rId3" imgW="507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1746456" cy="144016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Wave 1"/>
          <p:cNvSpPr/>
          <p:nvPr/>
        </p:nvSpPr>
        <p:spPr>
          <a:xfrm>
            <a:off x="6156176" y="4293096"/>
            <a:ext cx="2304256" cy="7200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Kepler’s</a:t>
            </a:r>
            <a:r>
              <a:rPr lang="en-US" dirty="0"/>
              <a:t> Third Law application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556792"/>
            <a:ext cx="3810000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Mass of the Sun or other celestial body that has something orbiting </a:t>
            </a:r>
            <a:r>
              <a:rPr lang="en-US" sz="2800" dirty="0" smtClean="0"/>
              <a:t>it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Gravity provides the centripetal force for circular motion</a:t>
            </a: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Assuming a circular orbit is a good approximation</a:t>
            </a: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60913" y="1981200"/>
          <a:ext cx="35845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Photo Editor Photo" r:id="rId3" imgW="6373115" imgH="7314286" progId="MSPhotoEd.3">
                  <p:embed/>
                </p:oleObj>
              </mc:Choice>
              <mc:Fallback>
                <p:oleObj name="Photo Editor Photo" r:id="rId3" imgW="6373115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981200"/>
                        <a:ext cx="35845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5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Fc = </a:t>
            </a:r>
            <a:r>
              <a:rPr lang="en-US" dirty="0" err="1" smtClean="0"/>
              <a:t>Fg</a:t>
            </a:r>
            <a:r>
              <a:rPr lang="en-US" dirty="0" smtClean="0"/>
              <a:t>, so    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mv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/ r = </a:t>
            </a:r>
            <a:r>
              <a:rPr lang="en-US" dirty="0" err="1" smtClean="0">
                <a:solidFill>
                  <a:srgbClr val="FF0000"/>
                </a:solidFill>
              </a:rPr>
              <a:t>GMm</a:t>
            </a:r>
            <a:r>
              <a:rPr lang="en-US" dirty="0" smtClean="0">
                <a:solidFill>
                  <a:srgbClr val="FF0000"/>
                </a:solidFill>
              </a:rPr>
              <a:t>/ 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, where M is the mass of the sun and m is the mass of a planet.</a:t>
            </a:r>
          </a:p>
          <a:p>
            <a:pPr marL="137160" indent="0">
              <a:buNone/>
            </a:pPr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/>
              <a:t>GM/ r </a:t>
            </a:r>
            <a:endParaRPr lang="en-US" dirty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a circle, v = 2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 / T , so</a:t>
            </a:r>
          </a:p>
          <a:p>
            <a:pPr marL="137160" indent="0">
              <a:buNone/>
            </a:pPr>
            <a:r>
              <a:rPr lang="en-US" dirty="0" smtClean="0"/>
              <a:t>(2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r/T )</a:t>
            </a:r>
            <a:r>
              <a:rPr lang="en-US" baseline="30000" dirty="0" smtClean="0"/>
              <a:t>2</a:t>
            </a:r>
            <a:r>
              <a:rPr lang="en-US" dirty="0" smtClean="0"/>
              <a:t> = GM/ </a:t>
            </a:r>
            <a:r>
              <a:rPr lang="en-US" dirty="0"/>
              <a:t>r </a:t>
            </a:r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dirty="0" smtClean="0"/>
              <a:t>       4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/T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GM/ r 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GM T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= 4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</a:p>
          <a:p>
            <a:pPr marL="137160" indent="0">
              <a:buNone/>
            </a:pPr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/ r</a:t>
            </a:r>
            <a:r>
              <a:rPr lang="en-US" baseline="30000" dirty="0" smtClean="0"/>
              <a:t>3</a:t>
            </a:r>
            <a:r>
              <a:rPr lang="en-US" baseline="30000" dirty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=</a:t>
            </a:r>
            <a:r>
              <a:rPr lang="en-US" baseline="30000" dirty="0" smtClean="0"/>
              <a:t> </a:t>
            </a:r>
            <a:r>
              <a:rPr lang="en-US" dirty="0" smtClean="0"/>
              <a:t>4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/>
              <a:t> </a:t>
            </a:r>
            <a:r>
              <a:rPr lang="en-US" dirty="0" smtClean="0"/>
              <a:t>/ GM      </a:t>
            </a:r>
            <a:r>
              <a:rPr lang="en-US" dirty="0" smtClean="0">
                <a:solidFill>
                  <a:srgbClr val="FFFF00"/>
                </a:solidFill>
              </a:rPr>
              <a:t>Since </a:t>
            </a:r>
            <a:r>
              <a:rPr lang="en-US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/ GM </a:t>
            </a:r>
            <a:r>
              <a:rPr lang="en-US" dirty="0" smtClean="0">
                <a:solidFill>
                  <a:srgbClr val="FFFF00"/>
                </a:solidFill>
              </a:rPr>
              <a:t>is constant, </a:t>
            </a:r>
            <a:endParaRPr lang="en-US" baseline="30000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/ </a:t>
            </a:r>
            <a:r>
              <a:rPr lang="en-US" dirty="0" smtClean="0"/>
              <a:t>r</a:t>
            </a:r>
            <a:r>
              <a:rPr lang="en-US" baseline="30000" dirty="0" smtClean="0"/>
              <a:t>3 </a:t>
            </a:r>
            <a:r>
              <a:rPr lang="en-US" dirty="0" smtClean="0"/>
              <a:t>= constant, so 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/ </a:t>
            </a: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3  </a:t>
            </a:r>
            <a:r>
              <a:rPr lang="en-US" dirty="0" smtClean="0">
                <a:solidFill>
                  <a:srgbClr val="FFFF00"/>
                </a:solidFill>
              </a:rPr>
              <a:t>= T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/ </a:t>
            </a: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3 </a:t>
            </a:r>
            <a:endParaRPr lang="en-US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Kepler’s</a:t>
            </a:r>
            <a:r>
              <a:rPr lang="en-US" dirty="0"/>
              <a:t> Third </a:t>
            </a:r>
            <a:r>
              <a:rPr lang="en-US" dirty="0" smtClean="0"/>
              <a:t>Law Derivation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0505" y="41490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Energy &amp; Velocity of an </a:t>
            </a:r>
            <a:r>
              <a:rPr lang="en-US" sz="3600" dirty="0"/>
              <a:t>o</a:t>
            </a:r>
            <a:r>
              <a:rPr lang="en-US" sz="3600" dirty="0" smtClean="0"/>
              <a:t>rbiting body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F</a:t>
            </a:r>
            <a:r>
              <a:rPr lang="en-US" baseline="-25000" dirty="0" smtClean="0"/>
              <a:t>c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			mv</a:t>
            </a:r>
            <a:r>
              <a:rPr lang="en-US" baseline="30000" dirty="0" smtClean="0"/>
              <a:t>2</a:t>
            </a:r>
            <a:r>
              <a:rPr lang="en-US" dirty="0" smtClean="0"/>
              <a:t> /r   =   </a:t>
            </a:r>
            <a:r>
              <a:rPr lang="en-US" dirty="0" err="1" smtClean="0"/>
              <a:t>GMm</a:t>
            </a:r>
            <a:r>
              <a:rPr lang="en-US" dirty="0" smtClean="0"/>
              <a:t>/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mv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  </a:t>
            </a:r>
            <a:r>
              <a:rPr lang="en-US" sz="2800" dirty="0"/>
              <a:t>=   </a:t>
            </a:r>
            <a:r>
              <a:rPr lang="en-US" sz="2800" dirty="0" err="1"/>
              <a:t>GMm</a:t>
            </a:r>
            <a:r>
              <a:rPr lang="en-US" sz="2800" dirty="0"/>
              <a:t>/ </a:t>
            </a:r>
            <a:r>
              <a:rPr lang="en-US" dirty="0" smtClean="0"/>
              <a:t>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Multiplying each side by ½ 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½ mv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  </a:t>
            </a:r>
            <a:r>
              <a:rPr lang="en-US" sz="2800" dirty="0"/>
              <a:t>=   </a:t>
            </a:r>
            <a:r>
              <a:rPr lang="en-US" sz="2800" dirty="0" smtClean="0"/>
              <a:t>½ ( </a:t>
            </a:r>
            <a:r>
              <a:rPr lang="en-US" sz="2800" dirty="0" err="1" smtClean="0"/>
              <a:t>GMm</a:t>
            </a:r>
            <a:r>
              <a:rPr lang="en-US" sz="2800" dirty="0" smtClean="0"/>
              <a:t> / r) = </a:t>
            </a:r>
            <a:r>
              <a:rPr lang="en-US" sz="2800" dirty="0" err="1" smtClean="0"/>
              <a:t>GMm</a:t>
            </a:r>
            <a:r>
              <a:rPr lang="en-US" sz="2800" dirty="0"/>
              <a:t>/ </a:t>
            </a:r>
            <a:r>
              <a:rPr lang="en-US" sz="2800" dirty="0" smtClean="0"/>
              <a:t>2r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Therefore </a:t>
            </a:r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dirty="0" err="1" smtClean="0">
                <a:solidFill>
                  <a:srgbClr val="FF0000"/>
                </a:solidFill>
              </a:rPr>
              <a:t>GMm</a:t>
            </a:r>
            <a:r>
              <a:rPr lang="en-US" sz="2800" b="1" dirty="0" smtClean="0">
                <a:solidFill>
                  <a:srgbClr val="FF0000"/>
                </a:solidFill>
              </a:rPr>
              <a:t>/2r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Since E</a:t>
            </a:r>
            <a:r>
              <a:rPr lang="en-US" sz="3200" baseline="-25000" dirty="0" smtClean="0"/>
              <a:t>K</a:t>
            </a:r>
            <a:r>
              <a:rPr lang="en-US" sz="3200" dirty="0" smtClean="0"/>
              <a:t> = ½ mv</a:t>
            </a:r>
            <a:r>
              <a:rPr lang="en-US" sz="3200" baseline="30000" dirty="0" smtClean="0"/>
              <a:t>2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GM / r</a:t>
            </a:r>
          </a:p>
          <a:p>
            <a:pPr lvl="1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orbit</a:t>
            </a:r>
            <a:r>
              <a:rPr lang="en-US" sz="2800" b="1" dirty="0" smtClean="0">
                <a:solidFill>
                  <a:srgbClr val="FF0000"/>
                </a:solidFill>
              </a:rPr>
              <a:t> = √GM/r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19872" y="1628800"/>
            <a:ext cx="1152128" cy="18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49513" y="5949280"/>
            <a:ext cx="1008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7760"/>
            <a:ext cx="8229600" cy="1143000"/>
          </a:xfrm>
        </p:spPr>
        <p:txBody>
          <a:bodyPr/>
          <a:lstStyle/>
          <a:p>
            <a:r>
              <a:rPr lang="en-US" dirty="0" smtClean="0"/>
              <a:t>Energy of an orbiting body</a:t>
            </a:r>
            <a:endParaRPr lang="en-US" dirty="0"/>
          </a:p>
        </p:txBody>
      </p:sp>
      <p:pic>
        <p:nvPicPr>
          <p:cNvPr id="22530" name="Picture 2" descr="http://penguinphysic.files.wordpress.com/2009/11/image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603" r="31493" b="3541"/>
          <a:stretch/>
        </p:blipFill>
        <p:spPr bwMode="auto">
          <a:xfrm>
            <a:off x="4446290" y="1498748"/>
            <a:ext cx="4675981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01791" y="3212976"/>
            <a:ext cx="432048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penguinphysic.files.wordpress.com/2009/11/image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3" t="39117" r="2254" b="45822"/>
          <a:stretch/>
        </p:blipFill>
        <p:spPr bwMode="auto">
          <a:xfrm>
            <a:off x="7116962" y="4149080"/>
            <a:ext cx="2005309" cy="9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7661" y="1321550"/>
            <a:ext cx="6912768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 = E</a:t>
            </a:r>
            <a:r>
              <a:rPr lang="en-US" baseline="-25000" dirty="0" smtClean="0"/>
              <a:t>K</a:t>
            </a:r>
            <a:r>
              <a:rPr lang="en-US" dirty="0" smtClean="0"/>
              <a:t> + E</a:t>
            </a:r>
            <a:r>
              <a:rPr lang="en-US" baseline="-25000" dirty="0" smtClean="0"/>
              <a:t>P</a:t>
            </a:r>
            <a:r>
              <a:rPr lang="en-US" dirty="0" smtClean="0"/>
              <a:t>			</a:t>
            </a:r>
          </a:p>
          <a:p>
            <a:pPr marL="594360" lvl="1" indent="-457200">
              <a:lnSpc>
                <a:spcPct val="150000"/>
              </a:lnSpc>
              <a:buClr>
                <a:schemeClr val="tx1">
                  <a:shade val="95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800" dirty="0" smtClean="0"/>
              <a:t>= </a:t>
            </a:r>
            <a:r>
              <a:rPr lang="en-US" sz="2800" dirty="0" err="1" smtClean="0"/>
              <a:t>GMm</a:t>
            </a:r>
            <a:r>
              <a:rPr lang="en-US" sz="2800" dirty="0" smtClean="0"/>
              <a:t>/2r  - </a:t>
            </a:r>
            <a:r>
              <a:rPr lang="en-US" sz="2800" dirty="0" err="1" smtClean="0"/>
              <a:t>GMm</a:t>
            </a:r>
            <a:r>
              <a:rPr lang="en-US" sz="2800" dirty="0"/>
              <a:t>/ </a:t>
            </a:r>
            <a:r>
              <a:rPr lang="en-US" dirty="0" smtClean="0"/>
              <a:t>r</a:t>
            </a:r>
          </a:p>
          <a:p>
            <a:pPr marL="594360" lvl="1" indent="-457200">
              <a:lnSpc>
                <a:spcPct val="150000"/>
              </a:lnSpc>
              <a:buClr>
                <a:schemeClr val="tx1">
                  <a:shade val="95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en-US" dirty="0"/>
              <a:t>= </a:t>
            </a:r>
            <a:r>
              <a:rPr lang="en-US" dirty="0" err="1"/>
              <a:t>GMm</a:t>
            </a:r>
            <a:r>
              <a:rPr lang="en-US" dirty="0"/>
              <a:t>/2r  - </a:t>
            </a:r>
            <a:r>
              <a:rPr lang="en-US" dirty="0" smtClean="0"/>
              <a:t>2GMm/2 r</a:t>
            </a:r>
          </a:p>
          <a:p>
            <a:pPr marL="594360" lvl="1" indent="-457200">
              <a:lnSpc>
                <a:spcPct val="150000"/>
              </a:lnSpc>
              <a:buClr>
                <a:schemeClr val="tx1">
                  <a:shade val="95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3300"/>
                </a:solidFill>
              </a:rPr>
              <a:t>= </a:t>
            </a:r>
            <a:r>
              <a:rPr lang="en-US" sz="3200" b="1" dirty="0" smtClean="0">
                <a:solidFill>
                  <a:srgbClr val="FF3300"/>
                </a:solidFill>
              </a:rPr>
              <a:t>- </a:t>
            </a:r>
            <a:r>
              <a:rPr lang="en-US" sz="3200" b="1" dirty="0" err="1" smtClean="0">
                <a:solidFill>
                  <a:srgbClr val="FF3300"/>
                </a:solidFill>
              </a:rPr>
              <a:t>GMm</a:t>
            </a:r>
            <a:r>
              <a:rPr lang="en-US" sz="3200" b="1" dirty="0" smtClean="0">
                <a:solidFill>
                  <a:srgbClr val="FF3300"/>
                </a:solidFill>
              </a:rPr>
              <a:t>/2r</a:t>
            </a:r>
            <a:endParaRPr lang="en-US" sz="3200" b="1" dirty="0">
              <a:solidFill>
                <a:srgbClr val="FF3300"/>
              </a:solidFill>
            </a:endParaRPr>
          </a:p>
          <a:p>
            <a:pPr marL="594360" lvl="1" indent="-457200">
              <a:lnSpc>
                <a:spcPct val="150000"/>
              </a:lnSpc>
              <a:buClr>
                <a:schemeClr val="tx1">
                  <a:shade val="95000"/>
                </a:schemeClr>
              </a:buClr>
              <a:buSzPct val="65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4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hysics-animations.com/Physics/gra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63" y="83671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Inverse square law</a:t>
            </a:r>
          </a:p>
        </p:txBody>
      </p:sp>
      <p:pic>
        <p:nvPicPr>
          <p:cNvPr id="9219" name="Picture 2" descr="http://hyperphysics.phy-astr.gsu.edu/hbase/forces/imgfor/isq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8688" y="1928813"/>
            <a:ext cx="69881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32316" y="2902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Example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116" y="1052736"/>
            <a:ext cx="8999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) Two objects each with a mass of m are separated by a distance d. The force of gravity between them is 100 N. What would the force of gravity be on these objects if…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16" y="230881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a) 1 of the masses doubled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057" y="3918851"/>
            <a:ext cx="525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b) Distance between the </a:t>
            </a:r>
            <a:r>
              <a:rPr lang="en-US" sz="2000" dirty="0">
                <a:solidFill>
                  <a:schemeClr val="bg1"/>
                </a:solidFill>
              </a:rPr>
              <a:t>masses </a:t>
            </a:r>
            <a:r>
              <a:rPr lang="en-US" sz="2000" dirty="0" smtClean="0">
                <a:solidFill>
                  <a:schemeClr val="bg1"/>
                </a:solidFill>
              </a:rPr>
              <a:t>quadrupled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116" y="5327996"/>
            <a:ext cx="5242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c) Distance between the </a:t>
            </a:r>
            <a:r>
              <a:rPr lang="en-US" sz="2000" dirty="0">
                <a:solidFill>
                  <a:schemeClr val="bg1"/>
                </a:solidFill>
              </a:rPr>
              <a:t>masses </a:t>
            </a:r>
            <a:r>
              <a:rPr lang="en-US" sz="2000" dirty="0" smtClean="0">
                <a:solidFill>
                  <a:schemeClr val="bg1"/>
                </a:solidFill>
              </a:rPr>
              <a:t>was halved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63382" y="2748863"/>
            <a:ext cx="2430463" cy="1169988"/>
            <a:chOff x="1491" y="2755"/>
            <a:chExt cx="1531" cy="737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737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F  </a:t>
              </a:r>
              <a:r>
                <a:rPr lang="en-GB" sz="28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m</a:t>
              </a:r>
              <a:r>
                <a:rPr lang="en-GB" sz="28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m</a:t>
              </a:r>
              <a:r>
                <a:rPr lang="en-GB" sz="28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28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omic Sans MS" pitchFamily="66" charset="0"/>
                </a:rPr>
                <a:t>       r</a:t>
              </a:r>
              <a:r>
                <a:rPr lang="en-GB" sz="2800" baseline="30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57" y="3168"/>
              <a:ext cx="76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68469" y="2748863"/>
            <a:ext cx="2430463" cy="1169988"/>
            <a:chOff x="1491" y="2755"/>
            <a:chExt cx="1531" cy="737"/>
          </a:xfrm>
          <a:noFill/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737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(2) (1)</a:t>
              </a:r>
              <a:endParaRPr lang="en-GB" sz="28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omic Sans MS" pitchFamily="66" charset="0"/>
                </a:rPr>
                <a:t> 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28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28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047" y="3136"/>
              <a:ext cx="766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24673" y="3072247"/>
            <a:ext cx="2047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2x’s more</a:t>
            </a:r>
            <a:endParaRPr lang="en-US" sz="2800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62407" y="4277707"/>
            <a:ext cx="2430463" cy="1169988"/>
            <a:chOff x="1491" y="2755"/>
            <a:chExt cx="1531" cy="737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737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F  </a:t>
              </a:r>
              <a:r>
                <a:rPr lang="en-GB" sz="28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m</a:t>
              </a:r>
              <a:r>
                <a:rPr lang="en-GB" sz="28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m</a:t>
              </a:r>
              <a:r>
                <a:rPr lang="en-GB" sz="28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28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omic Sans MS" pitchFamily="66" charset="0"/>
                </a:rPr>
                <a:t>       r</a:t>
              </a:r>
              <a:r>
                <a:rPr lang="en-GB" sz="2800" baseline="30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157" y="3168"/>
              <a:ext cx="76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120868" y="4318961"/>
            <a:ext cx="2430463" cy="1169988"/>
            <a:chOff x="1491" y="2755"/>
            <a:chExt cx="1531" cy="737"/>
          </a:xfrm>
          <a:noFill/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737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(1) (1)</a:t>
              </a:r>
              <a:endParaRPr lang="en-GB" sz="28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omic Sans MS" pitchFamily="66" charset="0"/>
                </a:rPr>
                <a:t> 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r>
                <a:rPr lang="en-GB" sz="28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28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047" y="3136"/>
              <a:ext cx="766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24673" y="4642345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1/16 as much</a:t>
            </a:r>
            <a:endParaRPr lang="en-US" sz="2800" dirty="0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378497" y="5686147"/>
            <a:ext cx="2430463" cy="1169988"/>
            <a:chOff x="1491" y="2720"/>
            <a:chExt cx="1531" cy="737"/>
          </a:xfrm>
        </p:grpSpPr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491" y="2720"/>
              <a:ext cx="1531" cy="737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F  </a:t>
              </a:r>
              <a:r>
                <a:rPr lang="en-GB" sz="28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m</a:t>
              </a:r>
              <a:r>
                <a:rPr lang="en-GB" sz="28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m</a:t>
              </a:r>
              <a:r>
                <a:rPr lang="en-GB" sz="28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28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omic Sans MS" pitchFamily="66" charset="0"/>
                </a:rPr>
                <a:t>       r</a:t>
              </a:r>
              <a:r>
                <a:rPr lang="en-GB" sz="2800" baseline="30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2157" y="3168"/>
              <a:ext cx="76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26" name="Group 7"/>
          <p:cNvGrpSpPr>
            <a:grpSpLocks/>
          </p:cNvGrpSpPr>
          <p:nvPr/>
        </p:nvGrpSpPr>
        <p:grpSpPr bwMode="auto">
          <a:xfrm>
            <a:off x="3243899" y="5690522"/>
            <a:ext cx="2430463" cy="1169988"/>
            <a:chOff x="1491" y="2755"/>
            <a:chExt cx="1531" cy="737"/>
          </a:xfrm>
          <a:noFill/>
        </p:grpSpPr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737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a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(1) (1)</a:t>
              </a:r>
              <a:endParaRPr lang="en-GB" sz="28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Comic Sans MS" pitchFamily="66" charset="0"/>
                </a:rPr>
                <a:t>   </a:t>
              </a:r>
              <a:r>
                <a:rPr lang="en-GB" sz="2800" dirty="0" smtClean="0">
                  <a:solidFill>
                    <a:schemeClr val="bg1"/>
                  </a:solidFill>
                  <a:latin typeface="Comic Sans MS" pitchFamily="66" charset="0"/>
                </a:rPr>
                <a:t>   (½)</a:t>
              </a:r>
              <a:r>
                <a:rPr lang="en-GB" sz="28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28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047" y="3136"/>
              <a:ext cx="766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774238" y="5874127"/>
            <a:ext cx="214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4 x’s more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4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Constants on the Reference Table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45879" r="10505"/>
          <a:stretch/>
        </p:blipFill>
        <p:spPr bwMode="auto">
          <a:xfrm>
            <a:off x="36478" y="3345762"/>
            <a:ext cx="9124355" cy="273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10505" b="68489"/>
          <a:stretch/>
        </p:blipFill>
        <p:spPr bwMode="auto">
          <a:xfrm>
            <a:off x="28202" y="1484784"/>
            <a:ext cx="9124355" cy="15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996" y="425408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000" baseline="-20000" dirty="0" smtClean="0">
                <a:solidFill>
                  <a:schemeClr val="bg1"/>
                </a:solidFill>
              </a:rPr>
              <a:t>E</a:t>
            </a:r>
            <a:endParaRPr lang="en-US" sz="2000" baseline="-20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996" y="379241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000" baseline="-20000" dirty="0" smtClean="0">
                <a:solidFill>
                  <a:schemeClr val="bg1"/>
                </a:solidFill>
              </a:rPr>
              <a:t>M</a:t>
            </a:r>
            <a:endParaRPr lang="en-US" sz="2000" baseline="-20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996" y="334576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000" baseline="-20000" dirty="0" smtClean="0">
                <a:solidFill>
                  <a:schemeClr val="bg1"/>
                </a:solidFill>
              </a:rPr>
              <a:t>E</a:t>
            </a:r>
            <a:endParaRPr lang="en-US" sz="2000" baseline="-200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45879" r="10505" b="43675"/>
          <a:stretch/>
        </p:blipFill>
        <p:spPr bwMode="auto">
          <a:xfrm>
            <a:off x="35866" y="2903085"/>
            <a:ext cx="9124355" cy="52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478" y="2922561"/>
            <a:ext cx="3312368" cy="3847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</a:rPr>
              <a:t>Mass of Sun</a:t>
            </a:r>
            <a:endParaRPr lang="en-US" sz="1900" baseline="-20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9996" y="46636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</a:t>
            </a:r>
            <a:r>
              <a:rPr lang="en-US" sz="2000" baseline="-20000" dirty="0" smtClean="0">
                <a:solidFill>
                  <a:schemeClr val="bg1"/>
                </a:solidFill>
              </a:rPr>
              <a:t>S</a:t>
            </a:r>
            <a:endParaRPr lang="en-US" sz="2000" baseline="-20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944164"/>
            <a:ext cx="2627784" cy="3847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</a:rPr>
              <a:t>1.99 x 10</a:t>
            </a:r>
            <a:r>
              <a:rPr lang="en-US" sz="1900" baseline="30000" dirty="0" smtClean="0">
                <a:solidFill>
                  <a:schemeClr val="bg1"/>
                </a:solidFill>
              </a:rPr>
              <a:t>30</a:t>
            </a:r>
            <a:r>
              <a:rPr lang="en-US" sz="1900" dirty="0" smtClean="0">
                <a:solidFill>
                  <a:schemeClr val="bg1"/>
                </a:solidFill>
              </a:rPr>
              <a:t> kg</a:t>
            </a:r>
            <a:endParaRPr lang="en-US" sz="1900" baseline="-2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4785" y="28840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000" baseline="-200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892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7090" y="476672"/>
            <a:ext cx="91440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40000"/>
              </a:spcBef>
            </a:pP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2) What is the force of attraction between a 70kg mass and an 80kg mass if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they are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150cm apart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39947" y="1775174"/>
            <a:ext cx="2430463" cy="1311275"/>
            <a:chOff x="1491" y="2755"/>
            <a:chExt cx="1531" cy="826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1531" cy="826"/>
            </a:xfrm>
            <a:prstGeom prst="rect">
              <a:avLst/>
            </a:prstGeom>
            <a:solidFill>
              <a:srgbClr val="800000"/>
            </a:solidFill>
            <a:ln w="317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dirty="0" err="1" smtClean="0">
                  <a:solidFill>
                    <a:schemeClr val="bg1"/>
                  </a:solidFill>
                  <a:latin typeface="Comic Sans MS" pitchFamily="66" charset="0"/>
                </a:rPr>
                <a:t>Fg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= Gm</a:t>
              </a:r>
              <a:r>
                <a:rPr lang="en-GB" sz="3200" baseline="-250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m</a:t>
              </a:r>
              <a:r>
                <a:rPr lang="en-GB" sz="3200" baseline="-25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  <a:p>
              <a:pPr algn="ctr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       r</a:t>
              </a:r>
              <a:r>
                <a:rPr lang="en-GB" sz="3200" baseline="300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086" y="3209"/>
              <a:ext cx="76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8823" y="3226497"/>
            <a:ext cx="8589965" cy="1323975"/>
            <a:chOff x="1491" y="2755"/>
            <a:chExt cx="5411" cy="834"/>
          </a:xfrm>
          <a:noFill/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5411" cy="834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=   (6.67x10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-11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N m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/kg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) (70kg) (80kg)</a:t>
              </a:r>
              <a:endParaRPr lang="en-GB" sz="32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       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(1.5 m)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32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908" y="3209"/>
              <a:ext cx="4994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5976" y="5131209"/>
            <a:ext cx="299152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=  1.66 x 10</a:t>
            </a:r>
            <a:r>
              <a:rPr lang="en-US" sz="3200" baseline="30000" dirty="0" smtClean="0">
                <a:solidFill>
                  <a:schemeClr val="bg1"/>
                </a:solidFill>
              </a:rPr>
              <a:t>-7</a:t>
            </a:r>
            <a:r>
              <a:rPr lang="en-US" sz="3200" dirty="0" smtClean="0">
                <a:solidFill>
                  <a:schemeClr val="bg1"/>
                </a:solidFill>
              </a:rPr>
              <a:t> 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9927" y="4702872"/>
            <a:ext cx="8589965" cy="1323975"/>
            <a:chOff x="1491" y="2755"/>
            <a:chExt cx="5411" cy="834"/>
          </a:xfrm>
          <a:noFill/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5411" cy="834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=   3.74 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-11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	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2.25</a:t>
              </a:r>
              <a:endParaRPr lang="en-GB" sz="32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908" y="3209"/>
              <a:ext cx="1437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0"/>
          </a:xfrm>
        </p:spPr>
        <p:txBody>
          <a:bodyPr>
            <a:normAutofit/>
          </a:bodyPr>
          <a:lstStyle/>
          <a:p>
            <a:pPr marL="0" indent="0">
              <a:spcBef>
                <a:spcPct val="140000"/>
              </a:spcBef>
              <a:buNone/>
            </a:pP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a) Calculate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mass of the Earth given that a mass of 1kg has a weight of 9.8N on the Earth (radius 6370km).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37160" indent="0">
              <a:buNone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137160" indent="0">
              <a:buNone/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37160" indent="0">
              <a:buNone/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37160" indent="0">
              <a:buNone/>
            </a:pP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Use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value to calculate the gravitational attraction between the Earth and the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8908" y="1052736"/>
            <a:ext cx="8589965" cy="1323975"/>
            <a:chOff x="1491" y="2755"/>
            <a:chExt cx="5411" cy="834"/>
          </a:xfrm>
          <a:noFill/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5411" cy="834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9.8N=   (6.67x10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-11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N m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/kg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) (1 kg) (M</a:t>
              </a:r>
              <a:r>
                <a:rPr lang="en-GB" sz="3200" baseline="-25000" dirty="0" smtClean="0">
                  <a:solidFill>
                    <a:schemeClr val="bg1"/>
                  </a:solidFill>
                  <a:latin typeface="Comic Sans MS" pitchFamily="66" charset="0"/>
                </a:rPr>
                <a:t>E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)</a:t>
              </a:r>
              <a:endParaRPr lang="en-GB" sz="32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       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(6.37x10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6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m)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32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493" y="3209"/>
              <a:ext cx="4409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43808" y="2780928"/>
            <a:ext cx="38042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en-US" sz="3200" baseline="-25000" dirty="0" smtClean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=  5.96 x 10</a:t>
            </a:r>
            <a:r>
              <a:rPr lang="en-US" sz="3200" baseline="30000" dirty="0" smtClean="0">
                <a:solidFill>
                  <a:schemeClr val="bg1"/>
                </a:solidFill>
              </a:rPr>
              <a:t>24</a:t>
            </a:r>
            <a:r>
              <a:rPr lang="en-US" sz="3200" dirty="0" smtClean="0">
                <a:solidFill>
                  <a:schemeClr val="bg1"/>
                </a:solidFill>
              </a:rPr>
              <a:t> kg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6366" y="6250900"/>
            <a:ext cx="330250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=  </a:t>
            </a:r>
            <a:r>
              <a:rPr lang="en-US" sz="3200" dirty="0" smtClean="0">
                <a:solidFill>
                  <a:schemeClr val="bg1"/>
                </a:solidFill>
              </a:rPr>
              <a:t>1.98 </a:t>
            </a:r>
            <a:r>
              <a:rPr lang="en-US" sz="3200" dirty="0" smtClean="0">
                <a:solidFill>
                  <a:schemeClr val="bg1"/>
                </a:solidFill>
              </a:rPr>
              <a:t>x 10</a:t>
            </a:r>
            <a:r>
              <a:rPr lang="en-US" sz="3200" baseline="30000" dirty="0" smtClean="0">
                <a:solidFill>
                  <a:schemeClr val="bg1"/>
                </a:solidFill>
              </a:rPr>
              <a:t>20</a:t>
            </a:r>
            <a:r>
              <a:rPr lang="en-US" sz="3200" dirty="0" smtClean="0">
                <a:solidFill>
                  <a:schemeClr val="bg1"/>
                </a:solidFill>
              </a:rPr>
              <a:t> 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4168" y="4725144"/>
            <a:ext cx="8589965" cy="1323975"/>
            <a:chOff x="1491" y="2755"/>
            <a:chExt cx="5411" cy="834"/>
          </a:xfrm>
          <a:noFill/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491" y="2755"/>
              <a:ext cx="5411" cy="834"/>
            </a:xfrm>
            <a:prstGeom prst="rect">
              <a:avLst/>
            </a:prstGeom>
            <a:grpFill/>
            <a:ln w="317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= 6.67x10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-11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) ( 5.96x10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24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) (7.35x10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22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)</a:t>
              </a:r>
              <a:endParaRPr lang="en-GB" sz="3200" baseline="-250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Comic Sans MS" pitchFamily="66" charset="0"/>
                </a:rPr>
                <a:t>       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(3.84x10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8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GB" sz="3200" dirty="0" smtClean="0">
                  <a:solidFill>
                    <a:schemeClr val="bg1"/>
                  </a:solidFill>
                  <a:latin typeface="Comic Sans MS" pitchFamily="66" charset="0"/>
                </a:rPr>
                <a:t>m)</a:t>
              </a:r>
              <a:r>
                <a:rPr lang="en-GB" sz="3200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  <a:endParaRPr lang="en-GB" sz="3200" baseline="30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696" y="3209"/>
              <a:ext cx="5206" cy="0"/>
            </a:xfrm>
            <a:prstGeom prst="line">
              <a:avLst/>
            </a:prstGeom>
            <a:grp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17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Free Body Force Diagrams</a:t>
            </a:r>
          </a:p>
        </p:txBody>
      </p:sp>
      <p:pic>
        <p:nvPicPr>
          <p:cNvPr id="11267" name="Picture 3" descr="EARTH"/>
          <p:cNvPicPr>
            <a:picLocks noChangeAspect="1" noChangeArrowheads="1"/>
          </p:cNvPicPr>
          <p:nvPr/>
        </p:nvPicPr>
        <p:blipFill>
          <a:blip r:embed="rId2" cstate="print"/>
          <a:srcRect t="22064" b="5566"/>
          <a:stretch>
            <a:fillRect/>
          </a:stretch>
        </p:blipFill>
        <p:spPr bwMode="auto">
          <a:xfrm>
            <a:off x="881063" y="3338513"/>
            <a:ext cx="31099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 flipH="1">
            <a:off x="1960563" y="1312863"/>
            <a:ext cx="1025525" cy="1795462"/>
            <a:chOff x="4659" y="1354"/>
            <a:chExt cx="745" cy="1354"/>
          </a:xfrm>
        </p:grpSpPr>
        <p:sp>
          <p:nvSpPr>
            <p:cNvPr id="11272" name="Freeform 5"/>
            <p:cNvSpPr>
              <a:spLocks/>
            </p:cNvSpPr>
            <p:nvPr/>
          </p:nvSpPr>
          <p:spPr bwMode="auto">
            <a:xfrm flipH="1">
              <a:off x="5098" y="2576"/>
              <a:ext cx="306" cy="132"/>
            </a:xfrm>
            <a:custGeom>
              <a:avLst/>
              <a:gdLst>
                <a:gd name="T0" fmla="*/ 24 w 569"/>
                <a:gd name="T1" fmla="*/ 1 h 454"/>
                <a:gd name="T2" fmla="*/ 19 w 569"/>
                <a:gd name="T3" fmla="*/ 1 h 454"/>
                <a:gd name="T4" fmla="*/ 11 w 569"/>
                <a:gd name="T5" fmla="*/ 1 h 454"/>
                <a:gd name="T6" fmla="*/ 0 w 569"/>
                <a:gd name="T7" fmla="*/ 1 h 454"/>
                <a:gd name="T8" fmla="*/ 1 w 569"/>
                <a:gd name="T9" fmla="*/ 2 h 454"/>
                <a:gd name="T10" fmla="*/ 32 w 569"/>
                <a:gd name="T11" fmla="*/ 3 h 454"/>
                <a:gd name="T12" fmla="*/ 47 w 569"/>
                <a:gd name="T13" fmla="*/ 3 h 454"/>
                <a:gd name="T14" fmla="*/ 47 w 569"/>
                <a:gd name="T15" fmla="*/ 2 h 454"/>
                <a:gd name="T16" fmla="*/ 44 w 569"/>
                <a:gd name="T17" fmla="*/ 1 h 454"/>
                <a:gd name="T18" fmla="*/ 38 w 569"/>
                <a:gd name="T19" fmla="*/ 0 h 454"/>
                <a:gd name="T20" fmla="*/ 24 w 569"/>
                <a:gd name="T21" fmla="*/ 1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9"/>
                <a:gd name="T34" fmla="*/ 0 h 454"/>
                <a:gd name="T35" fmla="*/ 569 w 569"/>
                <a:gd name="T36" fmla="*/ 454 h 4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Freeform 6"/>
            <p:cNvSpPr>
              <a:spLocks/>
            </p:cNvSpPr>
            <p:nvPr/>
          </p:nvSpPr>
          <p:spPr bwMode="auto">
            <a:xfrm>
              <a:off x="4778" y="2571"/>
              <a:ext cx="306" cy="132"/>
            </a:xfrm>
            <a:custGeom>
              <a:avLst/>
              <a:gdLst>
                <a:gd name="T0" fmla="*/ 24 w 569"/>
                <a:gd name="T1" fmla="*/ 1 h 454"/>
                <a:gd name="T2" fmla="*/ 19 w 569"/>
                <a:gd name="T3" fmla="*/ 1 h 454"/>
                <a:gd name="T4" fmla="*/ 11 w 569"/>
                <a:gd name="T5" fmla="*/ 1 h 454"/>
                <a:gd name="T6" fmla="*/ 0 w 569"/>
                <a:gd name="T7" fmla="*/ 1 h 454"/>
                <a:gd name="T8" fmla="*/ 1 w 569"/>
                <a:gd name="T9" fmla="*/ 2 h 454"/>
                <a:gd name="T10" fmla="*/ 32 w 569"/>
                <a:gd name="T11" fmla="*/ 3 h 454"/>
                <a:gd name="T12" fmla="*/ 47 w 569"/>
                <a:gd name="T13" fmla="*/ 3 h 454"/>
                <a:gd name="T14" fmla="*/ 47 w 569"/>
                <a:gd name="T15" fmla="*/ 2 h 454"/>
                <a:gd name="T16" fmla="*/ 44 w 569"/>
                <a:gd name="T17" fmla="*/ 1 h 454"/>
                <a:gd name="T18" fmla="*/ 38 w 569"/>
                <a:gd name="T19" fmla="*/ 0 h 454"/>
                <a:gd name="T20" fmla="*/ 24 w 569"/>
                <a:gd name="T21" fmla="*/ 1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9"/>
                <a:gd name="T34" fmla="*/ 0 h 454"/>
                <a:gd name="T35" fmla="*/ 569 w 569"/>
                <a:gd name="T36" fmla="*/ 454 h 4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4" name="Freeform 7"/>
            <p:cNvSpPr>
              <a:spLocks/>
            </p:cNvSpPr>
            <p:nvPr/>
          </p:nvSpPr>
          <p:spPr bwMode="auto">
            <a:xfrm>
              <a:off x="5227" y="2199"/>
              <a:ext cx="158" cy="126"/>
            </a:xfrm>
            <a:custGeom>
              <a:avLst/>
              <a:gdLst>
                <a:gd name="T0" fmla="*/ 18 w 294"/>
                <a:gd name="T1" fmla="*/ 0 h 279"/>
                <a:gd name="T2" fmla="*/ 23 w 294"/>
                <a:gd name="T3" fmla="*/ 3 h 279"/>
                <a:gd name="T4" fmla="*/ 23 w 294"/>
                <a:gd name="T5" fmla="*/ 7 h 279"/>
                <a:gd name="T6" fmla="*/ 19 w 294"/>
                <a:gd name="T7" fmla="*/ 6 h 279"/>
                <a:gd name="T8" fmla="*/ 20 w 294"/>
                <a:gd name="T9" fmla="*/ 9 h 279"/>
                <a:gd name="T10" fmla="*/ 19 w 294"/>
                <a:gd name="T11" fmla="*/ 11 h 279"/>
                <a:gd name="T12" fmla="*/ 17 w 294"/>
                <a:gd name="T13" fmla="*/ 11 h 279"/>
                <a:gd name="T14" fmla="*/ 16 w 294"/>
                <a:gd name="T15" fmla="*/ 10 h 279"/>
                <a:gd name="T16" fmla="*/ 14 w 294"/>
                <a:gd name="T17" fmla="*/ 5 h 279"/>
                <a:gd name="T18" fmla="*/ 10 w 294"/>
                <a:gd name="T19" fmla="*/ 11 h 279"/>
                <a:gd name="T20" fmla="*/ 8 w 294"/>
                <a:gd name="T21" fmla="*/ 10 h 279"/>
                <a:gd name="T22" fmla="*/ 7 w 294"/>
                <a:gd name="T23" fmla="*/ 5 h 279"/>
                <a:gd name="T24" fmla="*/ 8 w 294"/>
                <a:gd name="T25" fmla="*/ 7 h 279"/>
                <a:gd name="T26" fmla="*/ 2 w 294"/>
                <a:gd name="T27" fmla="*/ 9 h 279"/>
                <a:gd name="T28" fmla="*/ 1 w 294"/>
                <a:gd name="T29" fmla="*/ 8 h 279"/>
                <a:gd name="T30" fmla="*/ 7 w 294"/>
                <a:gd name="T31" fmla="*/ 1 h 279"/>
                <a:gd name="T32" fmla="*/ 18 w 294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4"/>
                <a:gd name="T52" fmla="*/ 0 h 279"/>
                <a:gd name="T53" fmla="*/ 294 w 294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5" name="Freeform 8"/>
            <p:cNvSpPr>
              <a:spLocks/>
            </p:cNvSpPr>
            <p:nvPr/>
          </p:nvSpPr>
          <p:spPr bwMode="auto">
            <a:xfrm>
              <a:off x="4659" y="2122"/>
              <a:ext cx="150" cy="136"/>
            </a:xfrm>
            <a:custGeom>
              <a:avLst/>
              <a:gdLst>
                <a:gd name="T0" fmla="*/ 12 w 279"/>
                <a:gd name="T1" fmla="*/ 0 h 302"/>
                <a:gd name="T2" fmla="*/ 3 w 279"/>
                <a:gd name="T3" fmla="*/ 2 h 302"/>
                <a:gd name="T4" fmla="*/ 5 w 279"/>
                <a:gd name="T5" fmla="*/ 5 h 302"/>
                <a:gd name="T6" fmla="*/ 3 w 279"/>
                <a:gd name="T7" fmla="*/ 6 h 302"/>
                <a:gd name="T8" fmla="*/ 1 w 279"/>
                <a:gd name="T9" fmla="*/ 6 h 302"/>
                <a:gd name="T10" fmla="*/ 8 w 279"/>
                <a:gd name="T11" fmla="*/ 9 h 302"/>
                <a:gd name="T12" fmla="*/ 9 w 279"/>
                <a:gd name="T13" fmla="*/ 10 h 302"/>
                <a:gd name="T14" fmla="*/ 14 w 279"/>
                <a:gd name="T15" fmla="*/ 11 h 302"/>
                <a:gd name="T16" fmla="*/ 15 w 279"/>
                <a:gd name="T17" fmla="*/ 12 h 302"/>
                <a:gd name="T18" fmla="*/ 18 w 279"/>
                <a:gd name="T19" fmla="*/ 12 h 302"/>
                <a:gd name="T20" fmla="*/ 23 w 279"/>
                <a:gd name="T21" fmla="*/ 9 h 302"/>
                <a:gd name="T22" fmla="*/ 22 w 279"/>
                <a:gd name="T23" fmla="*/ 1 h 302"/>
                <a:gd name="T24" fmla="*/ 12 w 279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9"/>
                <a:gd name="T40" fmla="*/ 0 h 302"/>
                <a:gd name="T41" fmla="*/ 279 w 279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6" name="Freeform 9"/>
            <p:cNvSpPr>
              <a:spLocks/>
            </p:cNvSpPr>
            <p:nvPr/>
          </p:nvSpPr>
          <p:spPr bwMode="auto">
            <a:xfrm>
              <a:off x="5014" y="1822"/>
              <a:ext cx="170" cy="124"/>
            </a:xfrm>
            <a:custGeom>
              <a:avLst/>
              <a:gdLst>
                <a:gd name="T0" fmla="*/ 0 w 453"/>
                <a:gd name="T1" fmla="*/ 2 h 392"/>
                <a:gd name="T2" fmla="*/ 1 w 453"/>
                <a:gd name="T3" fmla="*/ 2 h 392"/>
                <a:gd name="T4" fmla="*/ 2 w 453"/>
                <a:gd name="T5" fmla="*/ 1 h 392"/>
                <a:gd name="T6" fmla="*/ 3 w 453"/>
                <a:gd name="T7" fmla="*/ 1 h 392"/>
                <a:gd name="T8" fmla="*/ 4 w 453"/>
                <a:gd name="T9" fmla="*/ 0 h 392"/>
                <a:gd name="T10" fmla="*/ 8 w 453"/>
                <a:gd name="T11" fmla="*/ 1 h 392"/>
                <a:gd name="T12" fmla="*/ 9 w 453"/>
                <a:gd name="T13" fmla="*/ 2 h 392"/>
                <a:gd name="T14" fmla="*/ 9 w 453"/>
                <a:gd name="T15" fmla="*/ 3 h 392"/>
                <a:gd name="T16" fmla="*/ 9 w 453"/>
                <a:gd name="T17" fmla="*/ 3 h 392"/>
                <a:gd name="T18" fmla="*/ 7 w 453"/>
                <a:gd name="T19" fmla="*/ 4 h 392"/>
                <a:gd name="T20" fmla="*/ 2 w 453"/>
                <a:gd name="T21" fmla="*/ 3 h 392"/>
                <a:gd name="T22" fmla="*/ 2 w 453"/>
                <a:gd name="T23" fmla="*/ 3 h 392"/>
                <a:gd name="T24" fmla="*/ 1 w 453"/>
                <a:gd name="T25" fmla="*/ 3 h 392"/>
                <a:gd name="T26" fmla="*/ 1 w 453"/>
                <a:gd name="T27" fmla="*/ 3 h 392"/>
                <a:gd name="T28" fmla="*/ 0 w 453"/>
                <a:gd name="T29" fmla="*/ 2 h 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392"/>
                <a:gd name="T47" fmla="*/ 453 w 453"/>
                <a:gd name="T48" fmla="*/ 392 h 3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7" name="Oval 10"/>
            <p:cNvSpPr>
              <a:spLocks noChangeArrowheads="1"/>
            </p:cNvSpPr>
            <p:nvPr/>
          </p:nvSpPr>
          <p:spPr bwMode="auto">
            <a:xfrm>
              <a:off x="4894" y="1481"/>
              <a:ext cx="410" cy="3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8" name="Oval 11"/>
            <p:cNvSpPr>
              <a:spLocks noChangeArrowheads="1"/>
            </p:cNvSpPr>
            <p:nvPr/>
          </p:nvSpPr>
          <p:spPr bwMode="auto">
            <a:xfrm>
              <a:off x="4979" y="1606"/>
              <a:ext cx="64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9" name="Oval 12"/>
            <p:cNvSpPr>
              <a:spLocks noChangeArrowheads="1"/>
            </p:cNvSpPr>
            <p:nvPr/>
          </p:nvSpPr>
          <p:spPr bwMode="auto">
            <a:xfrm>
              <a:off x="4985" y="1616"/>
              <a:ext cx="29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0" name="Oval 13"/>
            <p:cNvSpPr>
              <a:spLocks noChangeArrowheads="1"/>
            </p:cNvSpPr>
            <p:nvPr/>
          </p:nvSpPr>
          <p:spPr bwMode="auto">
            <a:xfrm>
              <a:off x="5110" y="1607"/>
              <a:ext cx="60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5117" y="1621"/>
              <a:ext cx="28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2" name="Oval 15"/>
            <p:cNvSpPr>
              <a:spLocks noChangeArrowheads="1"/>
            </p:cNvSpPr>
            <p:nvPr/>
          </p:nvSpPr>
          <p:spPr bwMode="auto">
            <a:xfrm>
              <a:off x="5056" y="1664"/>
              <a:ext cx="29" cy="3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3" name="Freeform 16"/>
            <p:cNvSpPr>
              <a:spLocks/>
            </p:cNvSpPr>
            <p:nvPr/>
          </p:nvSpPr>
          <p:spPr bwMode="auto">
            <a:xfrm>
              <a:off x="4726" y="1877"/>
              <a:ext cx="643" cy="400"/>
            </a:xfrm>
            <a:custGeom>
              <a:avLst/>
              <a:gdLst>
                <a:gd name="T0" fmla="*/ 16 w 1716"/>
                <a:gd name="T1" fmla="*/ 0 h 1261"/>
                <a:gd name="T2" fmla="*/ 17 w 1716"/>
                <a:gd name="T3" fmla="*/ 1 h 1261"/>
                <a:gd name="T4" fmla="*/ 17 w 1716"/>
                <a:gd name="T5" fmla="*/ 1 h 1261"/>
                <a:gd name="T6" fmla="*/ 19 w 1716"/>
                <a:gd name="T7" fmla="*/ 1 h 1261"/>
                <a:gd name="T8" fmla="*/ 22 w 1716"/>
                <a:gd name="T9" fmla="*/ 1 h 1261"/>
                <a:gd name="T10" fmla="*/ 23 w 1716"/>
                <a:gd name="T11" fmla="*/ 1 h 1261"/>
                <a:gd name="T12" fmla="*/ 24 w 1716"/>
                <a:gd name="T13" fmla="*/ 1 h 1261"/>
                <a:gd name="T14" fmla="*/ 27 w 1716"/>
                <a:gd name="T15" fmla="*/ 0 h 1261"/>
                <a:gd name="T16" fmla="*/ 30 w 1716"/>
                <a:gd name="T17" fmla="*/ 0 h 1261"/>
                <a:gd name="T18" fmla="*/ 31 w 1716"/>
                <a:gd name="T19" fmla="*/ 2 h 1261"/>
                <a:gd name="T20" fmla="*/ 31 w 1716"/>
                <a:gd name="T21" fmla="*/ 4 h 1261"/>
                <a:gd name="T22" fmla="*/ 32 w 1716"/>
                <a:gd name="T23" fmla="*/ 6 h 1261"/>
                <a:gd name="T24" fmla="*/ 33 w 1716"/>
                <a:gd name="T25" fmla="*/ 8 h 1261"/>
                <a:gd name="T26" fmla="*/ 34 w 1716"/>
                <a:gd name="T27" fmla="*/ 10 h 1261"/>
                <a:gd name="T28" fmla="*/ 34 w 1716"/>
                <a:gd name="T29" fmla="*/ 11 h 1261"/>
                <a:gd name="T30" fmla="*/ 33 w 1716"/>
                <a:gd name="T31" fmla="*/ 11 h 1261"/>
                <a:gd name="T32" fmla="*/ 31 w 1716"/>
                <a:gd name="T33" fmla="*/ 11 h 1261"/>
                <a:gd name="T34" fmla="*/ 27 w 1716"/>
                <a:gd name="T35" fmla="*/ 5 h 1261"/>
                <a:gd name="T36" fmla="*/ 26 w 1716"/>
                <a:gd name="T37" fmla="*/ 4 h 1261"/>
                <a:gd name="T38" fmla="*/ 26 w 1716"/>
                <a:gd name="T39" fmla="*/ 12 h 1261"/>
                <a:gd name="T40" fmla="*/ 24 w 1716"/>
                <a:gd name="T41" fmla="*/ 12 h 1261"/>
                <a:gd name="T42" fmla="*/ 19 w 1716"/>
                <a:gd name="T43" fmla="*/ 11 h 1261"/>
                <a:gd name="T44" fmla="*/ 11 w 1716"/>
                <a:gd name="T45" fmla="*/ 11 h 1261"/>
                <a:gd name="T46" fmla="*/ 11 w 1716"/>
                <a:gd name="T47" fmla="*/ 11 h 1261"/>
                <a:gd name="T48" fmla="*/ 12 w 1716"/>
                <a:gd name="T49" fmla="*/ 5 h 1261"/>
                <a:gd name="T50" fmla="*/ 12 w 1716"/>
                <a:gd name="T51" fmla="*/ 4 h 1261"/>
                <a:gd name="T52" fmla="*/ 11 w 1716"/>
                <a:gd name="T53" fmla="*/ 5 h 1261"/>
                <a:gd name="T54" fmla="*/ 9 w 1716"/>
                <a:gd name="T55" fmla="*/ 6 h 1261"/>
                <a:gd name="T56" fmla="*/ 8 w 1716"/>
                <a:gd name="T57" fmla="*/ 7 h 1261"/>
                <a:gd name="T58" fmla="*/ 6 w 1716"/>
                <a:gd name="T59" fmla="*/ 8 h 1261"/>
                <a:gd name="T60" fmla="*/ 4 w 1716"/>
                <a:gd name="T61" fmla="*/ 10 h 1261"/>
                <a:gd name="T62" fmla="*/ 3 w 1716"/>
                <a:gd name="T63" fmla="*/ 10 h 1261"/>
                <a:gd name="T64" fmla="*/ 3 w 1716"/>
                <a:gd name="T65" fmla="*/ 9 h 1261"/>
                <a:gd name="T66" fmla="*/ 2 w 1716"/>
                <a:gd name="T67" fmla="*/ 9 h 1261"/>
                <a:gd name="T68" fmla="*/ 1 w 1716"/>
                <a:gd name="T69" fmla="*/ 9 h 1261"/>
                <a:gd name="T70" fmla="*/ 0 w 1716"/>
                <a:gd name="T71" fmla="*/ 8 h 1261"/>
                <a:gd name="T72" fmla="*/ 0 w 1716"/>
                <a:gd name="T73" fmla="*/ 8 h 1261"/>
                <a:gd name="T74" fmla="*/ 1 w 1716"/>
                <a:gd name="T75" fmla="*/ 7 h 1261"/>
                <a:gd name="T76" fmla="*/ 4 w 1716"/>
                <a:gd name="T77" fmla="*/ 6 h 1261"/>
                <a:gd name="T78" fmla="*/ 6 w 1716"/>
                <a:gd name="T79" fmla="*/ 4 h 1261"/>
                <a:gd name="T80" fmla="*/ 8 w 1716"/>
                <a:gd name="T81" fmla="*/ 3 h 1261"/>
                <a:gd name="T82" fmla="*/ 10 w 1716"/>
                <a:gd name="T83" fmla="*/ 2 h 1261"/>
                <a:gd name="T84" fmla="*/ 12 w 1716"/>
                <a:gd name="T85" fmla="*/ 1 h 1261"/>
                <a:gd name="T86" fmla="*/ 14 w 1716"/>
                <a:gd name="T87" fmla="*/ 0 h 1261"/>
                <a:gd name="T88" fmla="*/ 15 w 1716"/>
                <a:gd name="T89" fmla="*/ 0 h 1261"/>
                <a:gd name="T90" fmla="*/ 16 w 1716"/>
                <a:gd name="T91" fmla="*/ 0 h 1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6"/>
                <a:gd name="T139" fmla="*/ 0 h 1261"/>
                <a:gd name="T140" fmla="*/ 1716 w 1716"/>
                <a:gd name="T141" fmla="*/ 1261 h 12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4" name="Freeform 17"/>
            <p:cNvSpPr>
              <a:spLocks/>
            </p:cNvSpPr>
            <p:nvPr/>
          </p:nvSpPr>
          <p:spPr bwMode="auto">
            <a:xfrm>
              <a:off x="4910" y="2204"/>
              <a:ext cx="366" cy="423"/>
            </a:xfrm>
            <a:custGeom>
              <a:avLst/>
              <a:gdLst>
                <a:gd name="T0" fmla="*/ 6 w 680"/>
                <a:gd name="T1" fmla="*/ 4 h 940"/>
                <a:gd name="T2" fmla="*/ 5 w 680"/>
                <a:gd name="T3" fmla="*/ 9 h 940"/>
                <a:gd name="T4" fmla="*/ 5 w 680"/>
                <a:gd name="T5" fmla="*/ 24 h 940"/>
                <a:gd name="T6" fmla="*/ 0 w 680"/>
                <a:gd name="T7" fmla="*/ 35 h 940"/>
                <a:gd name="T8" fmla="*/ 2 w 680"/>
                <a:gd name="T9" fmla="*/ 35 h 940"/>
                <a:gd name="T10" fmla="*/ 25 w 680"/>
                <a:gd name="T11" fmla="*/ 35 h 940"/>
                <a:gd name="T12" fmla="*/ 25 w 680"/>
                <a:gd name="T13" fmla="*/ 32 h 940"/>
                <a:gd name="T14" fmla="*/ 27 w 680"/>
                <a:gd name="T15" fmla="*/ 28 h 940"/>
                <a:gd name="T16" fmla="*/ 28 w 680"/>
                <a:gd name="T17" fmla="*/ 14 h 940"/>
                <a:gd name="T18" fmla="*/ 29 w 680"/>
                <a:gd name="T19" fmla="*/ 15 h 940"/>
                <a:gd name="T20" fmla="*/ 29 w 680"/>
                <a:gd name="T21" fmla="*/ 19 h 940"/>
                <a:gd name="T22" fmla="*/ 31 w 680"/>
                <a:gd name="T23" fmla="*/ 25 h 940"/>
                <a:gd name="T24" fmla="*/ 32 w 680"/>
                <a:gd name="T25" fmla="*/ 38 h 940"/>
                <a:gd name="T26" fmla="*/ 41 w 680"/>
                <a:gd name="T27" fmla="*/ 37 h 940"/>
                <a:gd name="T28" fmla="*/ 46 w 680"/>
                <a:gd name="T29" fmla="*/ 36 h 940"/>
                <a:gd name="T30" fmla="*/ 57 w 680"/>
                <a:gd name="T31" fmla="*/ 36 h 940"/>
                <a:gd name="T32" fmla="*/ 52 w 680"/>
                <a:gd name="T33" fmla="*/ 27 h 940"/>
                <a:gd name="T34" fmla="*/ 47 w 680"/>
                <a:gd name="T35" fmla="*/ 7 h 940"/>
                <a:gd name="T36" fmla="*/ 40 w 680"/>
                <a:gd name="T37" fmla="*/ 2 h 940"/>
                <a:gd name="T38" fmla="*/ 15 w 680"/>
                <a:gd name="T39" fmla="*/ 1 h 940"/>
                <a:gd name="T40" fmla="*/ 8 w 680"/>
                <a:gd name="T41" fmla="*/ 2 h 940"/>
                <a:gd name="T42" fmla="*/ 6 w 680"/>
                <a:gd name="T43" fmla="*/ 4 h 9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0"/>
                <a:gd name="T67" fmla="*/ 0 h 940"/>
                <a:gd name="T68" fmla="*/ 680 w 680"/>
                <a:gd name="T69" fmla="*/ 940 h 9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5" name="Freeform 18"/>
            <p:cNvSpPr>
              <a:spLocks/>
            </p:cNvSpPr>
            <p:nvPr/>
          </p:nvSpPr>
          <p:spPr bwMode="auto">
            <a:xfrm>
              <a:off x="4976" y="1584"/>
              <a:ext cx="68" cy="17"/>
            </a:xfrm>
            <a:custGeom>
              <a:avLst/>
              <a:gdLst>
                <a:gd name="T0" fmla="*/ 0 w 128"/>
                <a:gd name="T1" fmla="*/ 2 h 38"/>
                <a:gd name="T2" fmla="*/ 5 w 128"/>
                <a:gd name="T3" fmla="*/ 0 h 38"/>
                <a:gd name="T4" fmla="*/ 9 w 128"/>
                <a:gd name="T5" fmla="*/ 0 h 38"/>
                <a:gd name="T6" fmla="*/ 10 w 12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38"/>
                <a:gd name="T14" fmla="*/ 128 w 12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6" name="Freeform 19"/>
            <p:cNvSpPr>
              <a:spLocks/>
            </p:cNvSpPr>
            <p:nvPr/>
          </p:nvSpPr>
          <p:spPr bwMode="auto">
            <a:xfrm>
              <a:off x="5104" y="1585"/>
              <a:ext cx="68" cy="17"/>
            </a:xfrm>
            <a:custGeom>
              <a:avLst/>
              <a:gdLst>
                <a:gd name="T0" fmla="*/ 0 w 128"/>
                <a:gd name="T1" fmla="*/ 2 h 38"/>
                <a:gd name="T2" fmla="*/ 5 w 128"/>
                <a:gd name="T3" fmla="*/ 0 h 38"/>
                <a:gd name="T4" fmla="*/ 9 w 128"/>
                <a:gd name="T5" fmla="*/ 0 h 38"/>
                <a:gd name="T6" fmla="*/ 10 w 12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38"/>
                <a:gd name="T14" fmla="*/ 128 w 12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7" name="Freeform 20"/>
            <p:cNvSpPr>
              <a:spLocks/>
            </p:cNvSpPr>
            <p:nvPr/>
          </p:nvSpPr>
          <p:spPr bwMode="auto">
            <a:xfrm>
              <a:off x="4833" y="1354"/>
              <a:ext cx="561" cy="303"/>
            </a:xfrm>
            <a:custGeom>
              <a:avLst/>
              <a:gdLst>
                <a:gd name="T0" fmla="*/ 8 w 1044"/>
                <a:gd name="T1" fmla="*/ 26 h 673"/>
                <a:gd name="T2" fmla="*/ 5 w 1044"/>
                <a:gd name="T3" fmla="*/ 26 h 673"/>
                <a:gd name="T4" fmla="*/ 8 w 1044"/>
                <a:gd name="T5" fmla="*/ 24 h 673"/>
                <a:gd name="T6" fmla="*/ 0 w 1044"/>
                <a:gd name="T7" fmla="*/ 21 h 673"/>
                <a:gd name="T8" fmla="*/ 2 w 1044"/>
                <a:gd name="T9" fmla="*/ 13 h 673"/>
                <a:gd name="T10" fmla="*/ 12 w 1044"/>
                <a:gd name="T11" fmla="*/ 14 h 673"/>
                <a:gd name="T12" fmla="*/ 11 w 1044"/>
                <a:gd name="T13" fmla="*/ 9 h 673"/>
                <a:gd name="T14" fmla="*/ 17 w 1044"/>
                <a:gd name="T15" fmla="*/ 9 h 673"/>
                <a:gd name="T16" fmla="*/ 21 w 1044"/>
                <a:gd name="T17" fmla="*/ 12 h 673"/>
                <a:gd name="T18" fmla="*/ 21 w 1044"/>
                <a:gd name="T19" fmla="*/ 12 h 673"/>
                <a:gd name="T20" fmla="*/ 26 w 1044"/>
                <a:gd name="T21" fmla="*/ 5 h 673"/>
                <a:gd name="T22" fmla="*/ 32 w 1044"/>
                <a:gd name="T23" fmla="*/ 10 h 673"/>
                <a:gd name="T24" fmla="*/ 34 w 1044"/>
                <a:gd name="T25" fmla="*/ 8 h 673"/>
                <a:gd name="T26" fmla="*/ 39 w 1044"/>
                <a:gd name="T27" fmla="*/ 3 h 673"/>
                <a:gd name="T28" fmla="*/ 41 w 1044"/>
                <a:gd name="T29" fmla="*/ 0 h 673"/>
                <a:gd name="T30" fmla="*/ 43 w 1044"/>
                <a:gd name="T31" fmla="*/ 2 h 673"/>
                <a:gd name="T32" fmla="*/ 45 w 1044"/>
                <a:gd name="T33" fmla="*/ 9 h 673"/>
                <a:gd name="T34" fmla="*/ 57 w 1044"/>
                <a:gd name="T35" fmla="*/ 2 h 673"/>
                <a:gd name="T36" fmla="*/ 54 w 1044"/>
                <a:gd name="T37" fmla="*/ 11 h 673"/>
                <a:gd name="T38" fmla="*/ 60 w 1044"/>
                <a:gd name="T39" fmla="*/ 9 h 673"/>
                <a:gd name="T40" fmla="*/ 73 w 1044"/>
                <a:gd name="T41" fmla="*/ 8 h 673"/>
                <a:gd name="T42" fmla="*/ 66 w 1044"/>
                <a:gd name="T43" fmla="*/ 12 h 673"/>
                <a:gd name="T44" fmla="*/ 80 w 1044"/>
                <a:gd name="T45" fmla="*/ 15 h 673"/>
                <a:gd name="T46" fmla="*/ 78 w 1044"/>
                <a:gd name="T47" fmla="*/ 18 h 673"/>
                <a:gd name="T48" fmla="*/ 72 w 1044"/>
                <a:gd name="T49" fmla="*/ 19 h 673"/>
                <a:gd name="T50" fmla="*/ 74 w 1044"/>
                <a:gd name="T51" fmla="*/ 20 h 673"/>
                <a:gd name="T52" fmla="*/ 87 w 1044"/>
                <a:gd name="T53" fmla="*/ 25 h 673"/>
                <a:gd name="T54" fmla="*/ 75 w 1044"/>
                <a:gd name="T55" fmla="*/ 24 h 673"/>
                <a:gd name="T56" fmla="*/ 74 w 1044"/>
                <a:gd name="T57" fmla="*/ 24 h 673"/>
                <a:gd name="T58" fmla="*/ 76 w 1044"/>
                <a:gd name="T59" fmla="*/ 27 h 673"/>
                <a:gd name="T60" fmla="*/ 78 w 1044"/>
                <a:gd name="T61" fmla="*/ 27 h 673"/>
                <a:gd name="T62" fmla="*/ 71 w 1044"/>
                <a:gd name="T63" fmla="*/ 26 h 673"/>
                <a:gd name="T64" fmla="*/ 67 w 1044"/>
                <a:gd name="T65" fmla="*/ 22 h 673"/>
                <a:gd name="T66" fmla="*/ 56 w 1044"/>
                <a:gd name="T67" fmla="*/ 16 h 673"/>
                <a:gd name="T68" fmla="*/ 38 w 1044"/>
                <a:gd name="T69" fmla="*/ 14 h 673"/>
                <a:gd name="T70" fmla="*/ 27 w 1044"/>
                <a:gd name="T71" fmla="*/ 14 h 673"/>
                <a:gd name="T72" fmla="*/ 17 w 1044"/>
                <a:gd name="T73" fmla="*/ 19 h 673"/>
                <a:gd name="T74" fmla="*/ 13 w 1044"/>
                <a:gd name="T75" fmla="*/ 24 h 673"/>
                <a:gd name="T76" fmla="*/ 11 w 1044"/>
                <a:gd name="T77" fmla="*/ 25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4"/>
                <a:gd name="T118" fmla="*/ 0 h 673"/>
                <a:gd name="T119" fmla="*/ 1044 w 1044"/>
                <a:gd name="T120" fmla="*/ 673 h 6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8" name="Freeform 21"/>
            <p:cNvSpPr>
              <a:spLocks/>
            </p:cNvSpPr>
            <p:nvPr/>
          </p:nvSpPr>
          <p:spPr bwMode="auto">
            <a:xfrm>
              <a:off x="4996" y="1732"/>
              <a:ext cx="148" cy="32"/>
            </a:xfrm>
            <a:custGeom>
              <a:avLst/>
              <a:gdLst>
                <a:gd name="T0" fmla="*/ 0 w 148"/>
                <a:gd name="T1" fmla="*/ 16 h 32"/>
                <a:gd name="T2" fmla="*/ 36 w 148"/>
                <a:gd name="T3" fmla="*/ 28 h 32"/>
                <a:gd name="T4" fmla="*/ 48 w 148"/>
                <a:gd name="T5" fmla="*/ 32 h 32"/>
                <a:gd name="T6" fmla="*/ 120 w 148"/>
                <a:gd name="T7" fmla="*/ 28 h 32"/>
                <a:gd name="T8" fmla="*/ 148 w 14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32"/>
                <a:gd name="T17" fmla="*/ 148 w 1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32">
                  <a:moveTo>
                    <a:pt x="0" y="16"/>
                  </a:moveTo>
                  <a:cubicBezTo>
                    <a:pt x="12" y="20"/>
                    <a:pt x="24" y="24"/>
                    <a:pt x="36" y="28"/>
                  </a:cubicBezTo>
                  <a:cubicBezTo>
                    <a:pt x="40" y="29"/>
                    <a:pt x="48" y="32"/>
                    <a:pt x="48" y="32"/>
                  </a:cubicBezTo>
                  <a:cubicBezTo>
                    <a:pt x="72" y="31"/>
                    <a:pt x="96" y="32"/>
                    <a:pt x="120" y="28"/>
                  </a:cubicBezTo>
                  <a:cubicBezTo>
                    <a:pt x="131" y="26"/>
                    <a:pt x="137" y="5"/>
                    <a:pt x="1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2097088" y="2257425"/>
            <a:ext cx="552450" cy="828675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 rot="10800000">
            <a:off x="2097088" y="4238625"/>
            <a:ext cx="552450" cy="828675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 type="none" w="lg" len="med"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076700" y="2349500"/>
            <a:ext cx="5067300" cy="1552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The Earth attracts the man and the man attracts the Earth – a Newton III pair of forces where both are gravitational.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39" grpId="0" animBg="1"/>
      <p:bldP spid="92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1308</Words>
  <Application>Microsoft Office PowerPoint</Application>
  <PresentationFormat>On-screen Show (4:3)</PresentationFormat>
  <Paragraphs>203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Apex</vt:lpstr>
      <vt:lpstr>1_Apex</vt:lpstr>
      <vt:lpstr>Photo Editor Photo</vt:lpstr>
      <vt:lpstr>Equation</vt:lpstr>
      <vt:lpstr>Newton’s laws of gravitation</vt:lpstr>
      <vt:lpstr>Gravitation Constant</vt:lpstr>
      <vt:lpstr>PowerPoint Presentation</vt:lpstr>
      <vt:lpstr>Inverse square law</vt:lpstr>
      <vt:lpstr>Example questions</vt:lpstr>
      <vt:lpstr>Constants on the Reference Table</vt:lpstr>
      <vt:lpstr>PowerPoint Presentation</vt:lpstr>
      <vt:lpstr>PowerPoint Presentation</vt:lpstr>
      <vt:lpstr>Free Body Force Diagrams</vt:lpstr>
      <vt:lpstr>Gravitational Field Strength</vt:lpstr>
      <vt:lpstr>PowerPoint Presentation</vt:lpstr>
      <vt:lpstr>Gravitational Field Strength</vt:lpstr>
      <vt:lpstr>Applications of Universal Gravitation</vt:lpstr>
      <vt:lpstr>PowerPoint Presentation</vt:lpstr>
      <vt:lpstr>PowerPoint Presentation</vt:lpstr>
      <vt:lpstr>Example Problems</vt:lpstr>
      <vt:lpstr>Example Problems</vt:lpstr>
      <vt:lpstr>Gravitational Potential Energy</vt:lpstr>
      <vt:lpstr>Example Problem</vt:lpstr>
      <vt:lpstr>Escape Speed</vt:lpstr>
      <vt:lpstr>Escape Speed (cont.)</vt:lpstr>
      <vt:lpstr>Kepler’s First and Second Laws</vt:lpstr>
      <vt:lpstr>Kepler’s Third Law</vt:lpstr>
      <vt:lpstr>Kepler’s Third Law application</vt:lpstr>
      <vt:lpstr>Kepler’s Third Law Derivation</vt:lpstr>
      <vt:lpstr>Energy &amp; Velocity of an orbiting body</vt:lpstr>
      <vt:lpstr>Energy of an orbiting body</vt:lpstr>
    </vt:vector>
  </TitlesOfParts>
  <Company>International School of Luxembourg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and Fields.</dc:title>
  <dc:creator>Tech Department</dc:creator>
  <cp:lastModifiedBy>Sicienski, Michael A</cp:lastModifiedBy>
  <cp:revision>251</cp:revision>
  <dcterms:created xsi:type="dcterms:W3CDTF">2008-09-15T11:43:39Z</dcterms:created>
  <dcterms:modified xsi:type="dcterms:W3CDTF">2016-01-06T13:00:27Z</dcterms:modified>
</cp:coreProperties>
</file>