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31626-3B22-4BF8-8A31-2FFFA75E7C7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F546-9159-40F5-A722-EF6326B74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61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and Authority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are they? How are they related?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John Locke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Wrote that people are born with </a:t>
            </a:r>
            <a:r>
              <a:rPr lang="en-US" b="1" dirty="0" smtClean="0">
                <a:solidFill>
                  <a:srgbClr val="0070C0"/>
                </a:solidFill>
              </a:rPr>
              <a:t>Natural Rights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CC0000"/>
                </a:solidFill>
              </a:rPr>
              <a:t>Life, Liberty, and Property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People agree to obey a ruler </a:t>
            </a:r>
            <a:r>
              <a:rPr lang="en-US" dirty="0" smtClean="0">
                <a:solidFill>
                  <a:srgbClr val="0070C0"/>
                </a:solidFill>
              </a:rPr>
              <a:t>and to pay taxes, in return, </a:t>
            </a:r>
            <a:r>
              <a:rPr lang="en-US" dirty="0" smtClean="0">
                <a:solidFill>
                  <a:srgbClr val="CC0000"/>
                </a:solidFill>
              </a:rPr>
              <a:t>the ruler is </a:t>
            </a:r>
            <a:r>
              <a:rPr lang="en-US" dirty="0" smtClean="0">
                <a:solidFill>
                  <a:srgbClr val="0070C0"/>
                </a:solidFill>
              </a:rPr>
              <a:t>obligated to </a:t>
            </a:r>
            <a:r>
              <a:rPr lang="en-US" dirty="0" smtClean="0">
                <a:solidFill>
                  <a:srgbClr val="CC0000"/>
                </a:solidFill>
              </a:rPr>
              <a:t>protect the Natural Rights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u="sng" dirty="0" smtClean="0">
                <a:solidFill>
                  <a:schemeClr val="accent2"/>
                </a:solidFill>
              </a:rPr>
              <a:t>Social Contract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the ruler </a:t>
            </a:r>
            <a:r>
              <a:rPr lang="en-US" dirty="0" smtClean="0">
                <a:solidFill>
                  <a:srgbClr val="CC0000"/>
                </a:solidFill>
              </a:rPr>
              <a:t>did not protect these rights</a:t>
            </a:r>
            <a:r>
              <a:rPr lang="en-US" dirty="0" smtClean="0"/>
              <a:t>, the contract was broken, the people could then </a:t>
            </a:r>
            <a:r>
              <a:rPr lang="en-US" dirty="0" smtClean="0">
                <a:solidFill>
                  <a:srgbClr val="CC0000"/>
                </a:solidFill>
              </a:rPr>
              <a:t>revolt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C0000"/>
                </a:solidFill>
              </a:rPr>
              <a:t>form a new government (lost their authority/legitimacy)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667000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Other Enlightenment Thinkers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France</a:t>
            </a:r>
            <a:r>
              <a:rPr lang="en-US" dirty="0" smtClean="0"/>
              <a:t> made contributions as well: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solidFill>
                  <a:schemeClr val="accent2"/>
                </a:solidFill>
              </a:rPr>
              <a:t>Baron De Montesquieu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C0000"/>
                </a:solidFill>
              </a:rPr>
              <a:t>idea of separation of powers between branches of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solidFill>
                  <a:schemeClr val="accent2"/>
                </a:solidFill>
              </a:rPr>
              <a:t>Jean-Jacques Rousseau</a:t>
            </a:r>
            <a:r>
              <a:rPr lang="en-US" dirty="0" smtClean="0"/>
              <a:t>: government gets power from the </a:t>
            </a:r>
            <a:r>
              <a:rPr lang="en-US" dirty="0" smtClean="0">
                <a:solidFill>
                  <a:srgbClr val="CC0000"/>
                </a:solidFill>
              </a:rPr>
              <a:t>consent of the people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solidFill>
                  <a:schemeClr val="accent2"/>
                </a:solidFill>
              </a:rPr>
              <a:t>Voltaire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C0000"/>
                </a:solidFill>
              </a:rPr>
              <a:t>Freedom of religion and speech</a:t>
            </a:r>
            <a:r>
              <a:rPr lang="en-US" dirty="0" smtClean="0"/>
              <a:t>, quoted as saying “I hate what you say, but will defend to the death your right to say it”</a:t>
            </a:r>
          </a:p>
        </p:txBody>
      </p:sp>
    </p:spTree>
    <p:extLst>
      <p:ext uri="{BB962C8B-B14F-4D97-AF65-F5344CB8AC3E}">
        <p14:creationId xmlns:p14="http://schemas.microsoft.com/office/powerpoint/2010/main" val="22394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American Revolution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enlightenment writers of Europe had great ideas, but didn’t put them into practice. It was later in the </a:t>
            </a:r>
            <a:r>
              <a:rPr lang="en-US" smtClean="0">
                <a:solidFill>
                  <a:srgbClr val="0070C0"/>
                </a:solidFill>
              </a:rPr>
              <a:t>American Colonies</a:t>
            </a:r>
            <a:r>
              <a:rPr lang="en-US" smtClean="0"/>
              <a:t> that these ideas would become  actions. </a:t>
            </a:r>
            <a:r>
              <a:rPr lang="en-US" smtClean="0">
                <a:solidFill>
                  <a:srgbClr val="CC0000"/>
                </a:solidFill>
              </a:rPr>
              <a:t>Thomas Jefferson</a:t>
            </a:r>
            <a:r>
              <a:rPr lang="en-US" smtClean="0"/>
              <a:t> stated them most eloquently in the </a:t>
            </a:r>
            <a:r>
              <a:rPr lang="en-US" smtClean="0">
                <a:solidFill>
                  <a:srgbClr val="0070C0"/>
                </a:solidFill>
              </a:rPr>
              <a:t>Declaration of Independence.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000"/>
            <a:ext cx="121920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3886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0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2060"/>
                </a:solidFill>
              </a:rPr>
              <a:t>The Declaration of Independence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Purpose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To justify American independence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			from England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Ideas</a:t>
            </a:r>
            <a:r>
              <a:rPr lang="en-US" dirty="0" smtClean="0"/>
              <a:t>: 	1. All people have </a:t>
            </a:r>
            <a:r>
              <a:rPr lang="en-US" dirty="0" smtClean="0">
                <a:solidFill>
                  <a:srgbClr val="CC0000"/>
                </a:solidFill>
              </a:rPr>
              <a:t>natural rights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		2. Governments get power from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		    the </a:t>
            </a:r>
            <a:r>
              <a:rPr lang="en-US" dirty="0" smtClean="0">
                <a:solidFill>
                  <a:srgbClr val="CC0000"/>
                </a:solidFill>
              </a:rPr>
              <a:t>consent of the governed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		3. </a:t>
            </a:r>
            <a:r>
              <a:rPr lang="en-US" dirty="0" smtClean="0">
                <a:solidFill>
                  <a:srgbClr val="FF0000"/>
                </a:solidFill>
              </a:rPr>
              <a:t>When government doesn’t do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			    its job, </a:t>
            </a:r>
            <a:r>
              <a:rPr lang="en-US" dirty="0" smtClean="0"/>
              <a:t>people have the right to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		    </a:t>
            </a:r>
            <a:r>
              <a:rPr lang="en-US" dirty="0" smtClean="0">
                <a:solidFill>
                  <a:srgbClr val="CC0000"/>
                </a:solidFill>
              </a:rPr>
              <a:t>alter or abolish it!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2184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2600"/>
            <a:ext cx="25146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Declaration of Independence.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Part 1</a:t>
            </a:r>
            <a:r>
              <a:rPr lang="en-US" dirty="0" smtClean="0"/>
              <a:t>: (in your notes)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Why do people, according to Jefferson, form governments?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does Jefferson believe are the rights that belong to all men?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“truths” does he believe are self evident?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does he believe is the right of the people to do if the government does not protect these rights?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Part 2: </a:t>
            </a:r>
            <a:r>
              <a:rPr lang="en-US" dirty="0" smtClean="0"/>
              <a:t>In your notes Create </a:t>
            </a:r>
            <a:r>
              <a:rPr lang="en-US" dirty="0" smtClean="0"/>
              <a:t>a chart with 2 columns</a:t>
            </a:r>
          </a:p>
          <a:p>
            <a:r>
              <a:rPr lang="en-US" dirty="0" smtClean="0"/>
              <a:t>Column 1:</a:t>
            </a:r>
          </a:p>
          <a:p>
            <a:pPr lvl="1"/>
            <a:r>
              <a:rPr lang="en-US" dirty="0" smtClean="0"/>
              <a:t>List 10 grievances (complaints) Jefferson states are the reason for separation from Great Britain</a:t>
            </a:r>
            <a:endParaRPr lang="en-US" dirty="0"/>
          </a:p>
          <a:p>
            <a:r>
              <a:rPr lang="en-US" dirty="0" smtClean="0"/>
              <a:t>Column 2: </a:t>
            </a:r>
          </a:p>
          <a:p>
            <a:pPr lvl="1"/>
            <a:r>
              <a:rPr lang="en-US" dirty="0" smtClean="0"/>
              <a:t>From your knowledge of U.S. government, how have these grievances been addressed. You may use examples from the Constitution, Bill of Rights, or other laws/traditions.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3: </a:t>
            </a:r>
            <a:r>
              <a:rPr lang="en-US" dirty="0" smtClean="0"/>
              <a:t>Conclusion (in your notes)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conclusion does Jefferson come to at the end of the Declaration?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powers does the U.S. now possess according to Jefferson?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YOUR </a:t>
            </a:r>
            <a:r>
              <a:rPr lang="en-US" b="1" dirty="0" smtClean="0">
                <a:solidFill>
                  <a:srgbClr val="FF0000"/>
                </a:solidFill>
              </a:rPr>
              <a:t>OPINION (to turn in!):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Does our government adequately address the grievances Jefferson lists? Defend your answer!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your own words, define the following: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AUTHORITY</a:t>
            </a:r>
          </a:p>
          <a:p>
            <a:pPr marL="0" indent="0">
              <a:buNone/>
            </a:pPr>
            <a:r>
              <a:rPr lang="en-US" dirty="0" smtClean="0"/>
              <a:t>What is the difference between the two terms? </a:t>
            </a:r>
          </a:p>
          <a:p>
            <a:pPr marL="0" indent="0">
              <a:buNone/>
            </a:pPr>
            <a:r>
              <a:rPr lang="en-US" dirty="0" smtClean="0"/>
              <a:t>How are they related?</a:t>
            </a:r>
          </a:p>
        </p:txBody>
      </p:sp>
    </p:spTree>
    <p:extLst>
      <p:ext uri="{BB962C8B-B14F-4D97-AF65-F5344CB8AC3E}">
        <p14:creationId xmlns:p14="http://schemas.microsoft.com/office/powerpoint/2010/main" val="35611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and Authority Reading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b="1" u="sng" dirty="0" smtClean="0"/>
              <a:t>power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does the author mean that </a:t>
            </a:r>
            <a:r>
              <a:rPr lang="en-US" b="1" dirty="0" smtClean="0"/>
              <a:t>power</a:t>
            </a:r>
            <a:r>
              <a:rPr lang="en-US" dirty="0" smtClean="0"/>
              <a:t> can be used subtly, not evident to the user?</a:t>
            </a:r>
          </a:p>
          <a:p>
            <a:r>
              <a:rPr lang="en-US" dirty="0" smtClean="0"/>
              <a:t>How has government </a:t>
            </a:r>
            <a:r>
              <a:rPr lang="en-US" b="1" dirty="0" smtClean="0"/>
              <a:t>power</a:t>
            </a:r>
            <a:r>
              <a:rPr lang="en-US" dirty="0" smtClean="0"/>
              <a:t> changed since the 1950s?</a:t>
            </a:r>
          </a:p>
          <a:p>
            <a:r>
              <a:rPr lang="en-US" dirty="0" smtClean="0"/>
              <a:t>What is </a:t>
            </a:r>
            <a:r>
              <a:rPr lang="en-US" b="1" u="sng" dirty="0" smtClean="0"/>
              <a:t>authority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Why do we accept </a:t>
            </a:r>
            <a:r>
              <a:rPr lang="en-US" b="1" dirty="0" smtClean="0"/>
              <a:t>authority</a:t>
            </a:r>
            <a:r>
              <a:rPr lang="en-US" dirty="0" smtClean="0"/>
              <a:t> more readily than naked </a:t>
            </a:r>
            <a:r>
              <a:rPr lang="en-US" b="1" dirty="0" smtClean="0"/>
              <a:t>power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</a:t>
            </a:r>
            <a:r>
              <a:rPr lang="en-US" b="1" u="sng" dirty="0" smtClean="0"/>
              <a:t>legitimacy</a:t>
            </a:r>
            <a:r>
              <a:rPr lang="en-US" dirty="0" smtClean="0"/>
              <a:t>? What is the ultimate source of </a:t>
            </a:r>
            <a:r>
              <a:rPr lang="en-US" b="1" dirty="0" smtClean="0"/>
              <a:t>legitimacy</a:t>
            </a:r>
            <a:r>
              <a:rPr lang="en-US" dirty="0" smtClean="0"/>
              <a:t> in the U.S.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of one person to get another person to act in accordance with the first person’s intentions	</a:t>
            </a:r>
          </a:p>
          <a:p>
            <a:pPr lvl="1"/>
            <a:r>
              <a:rPr lang="en-US" dirty="0" smtClean="0"/>
              <a:t>Threat of force, coercion, or fear is common in application of power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 to use </a:t>
            </a:r>
            <a:r>
              <a:rPr lang="en-US" u="sng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Generally accepted use without threat, coercion or fear</a:t>
            </a:r>
          </a:p>
          <a:p>
            <a:pPr lvl="1"/>
            <a:r>
              <a:rPr lang="en-US" dirty="0" smtClean="0"/>
              <a:t>Individuals follow those with authority because there is a general acknowledgement of power and agreement that it is for the mutual benefit of all. (</a:t>
            </a:r>
            <a:r>
              <a:rPr lang="en-US" dirty="0" smtClean="0">
                <a:solidFill>
                  <a:srgbClr val="FF0000"/>
                </a:solidFill>
              </a:rPr>
              <a:t>Social Contract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https://encrypted-tbn2.gstatic.com/images?q=tbn:ANd9GcSqtgKLJ36NEYCB8lrGQs840AupETh8IFDgiZJ5m1ghZq5qXZOq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76117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encrypted-tbn2.gstatic.com/images?q=tbn:ANd9GcSQmZWCNef3bauvSfaw4OOv7PcIRd6Hkrd9YIMf3oDaZp0KMg5d_gQdwq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66918"/>
            <a:ext cx="3026693" cy="17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</a:t>
            </a:r>
            <a:r>
              <a:rPr lang="en-US" dirty="0" smtClean="0">
                <a:solidFill>
                  <a:srgbClr val="FF0000"/>
                </a:solidFill>
              </a:rPr>
              <a:t>authority</a:t>
            </a:r>
            <a:r>
              <a:rPr lang="en-US" dirty="0" smtClean="0"/>
              <a:t> conferred by a law or by a state or national constitution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VFhUWFxgYFxcXGBoaHBoYGBgXFxcYHBgcICggHRolHBoaIjEhJSkrLi4uFx8zODMsNygtLisBCgoKDg0OFA8PFywcFBwsLCwsLCwsLCwsLCwsNywsLCw3LCwsLDcrOCssLCwsKywrLCssKywrLCsrNysrKysrK//AABEIAPcAzAMBIgACEQEDEQH/xAAaAAADAQEBAQAAAAAAAAAAAAABAgMEAAUG/8QAPhAAAQMBBAYIBQQCAQQDAQAAAQACESEDMUFREmFxgZGhBBMiMlKx0eFCYpLB8AUUcqKCsiNDY9LxM3PiFf/EABgBAQEBAQEAAAAAAAAAAAAAAAABAgME/8QAIBEBAQACAgIDAQEAAAAAAAAAAAECERIxA1EhMkETIv/aAAwDAQACEQMRAD8A++6R0u0620AeQA6AKUoEWdJtT/1D9LfRL0ho660z0q8AlZbAEg0vO5eK5XddtTSpt7bC0/q30Xfubfxt+gLhbgxBHaBLa3gXxnCdjsKrUyvs0P7i28TfpCZvSrXEtP8AiuLyC0Z0ndP2XW7gIOuvAq8r7TRndKtQfgI1goWXT7SYIZuB9VI9Ib2gZBaJLYrBuIGIvqMlXQx8k532ai/7p2Q5ofu35N5qUxwXG1GkG1kibjhE1uxFE501Dv6c4AktbTWVw6a8nuN4n0S2w7O8eYVQVOeXtdQ5t35DmlPSnTRreaY3JNFOeSahv3LvC3ifRAdNJuYMR3sjGWpE8klhcf5O/wBirzpqG/dP8DeJ9EP3b/COJTO2IALXKpqEd0t+AbzSv6ZaAd1p4p4jep9Io2ci3/Zqkyvs0I6ZaHBo4n7rh0i0zG4eqZScE5X2unPt7XB4+keiiem2viH0hWjJQtwU3TRLPp9q5ze3A0gDAaJrsXvL5hggg/NP9gvp3LXiu9plHhdII6202rL050OsX4C2AOx7H2f+zmqrS7r+kTOiHjRkZtkxvTW/RA9rmubpNOeqoOogwQcF59/6rprSDbOQ5re9Z9IBb/k5rzu0bRw4rTZHTa6T2XgtArLT2mmouu4g5pmWYadPQhzgNIyKwBfWpAxTsZBLg0jS7RqL84mBOeK3IjNYabtGOy59nfEhr7MhpEHB0xsBWmwPW1MAVa5uun2PAhZbHozmGXOOjJcJ7wmhAIcG6OrR5rdGiZawiYBrEgCAYm+4K6A6VYduwLTHbLDnouY6RuLWncpMtC5jYdoi0ADDAOidBziIN4GjjrVwx0yH2keFzWuANZgmHDib0XdFaaaLh2tNomIcD3mwaGtcK66yjzm9MfWQCQx0hvjsnaNoAZrMggGIVGdLA0jMtJs3WZ1W5AE6g8O3EBXtrLSfZkBwALi6KAgtM3HxRtVLXorHDRLCWloboxQgVFBlgRcoprKYrfsjGlNiq0jgoPpot7e+rj6ml/qnaQCCQ4buSiND1wCzaIFxfr/IQa0ChL8q68BS9NmmmcEWxCylorW0rfT2XdZB0e3MavRNmmsFcXLKGnO0/NyFmw46c3THqt7RUmUzmAgg4qegcA/kIU9N2lEOkHV3eNKxXakGgBKQpujJ8A1IM13H8ldaSMHb3RlrVDEws9u6lyDG6VQ280JcdshL+3dFQDvgDZjv14IidvEbKr6Er509GvJaAdVV9C0rXi/UzeYWdp/8iuZYjIKhFXR4isxLgTUX3SThsp7rl+1toHQ2wBAoieiNyHBJYW01Lm7CK6kbZ8ijhOcHetxDjorb4/Lkf27cuZSWYNIIIi+sKnV2mbeBVQDYj8J9UwsRkfqPqpvsnE3imAxR0HR8I43KUUd0YQQJm/vG+gm9YG2hFobN7TJHZtASA86MhobMh0A0mKTjC1Osy7sua0jXd5JW9CiaAgmYc57oN4jSurks6WJWXSGxLgWi8GT2paHA30kTQ3aJlU6PMuDtLvGG+ECBBM1k1B1xgnPRAaFjCMjUXEXRkSN6dvRgDIawOi/HCl11BwClXYWdiCMY2nAwmd0UX14lcxjh4dxPoiNKcOdN6aQP2gwJG8+Upv2raDIUqVwLqSBz5rg1+Y4FUMOjt18T6qwaoaL828CuaHjEHjfxVRocECoNa7xDn6ohr79IfT7rSGcEhSWjXxeNkRJ2yVNzDXtcgirCEHGFJtkfEeXondYEgy53IfZUStHAgrfZ3DYPJYH2UA1Jpq9Fuse63YPJXx91MmEVL/5O8ypuMTDgKyaLQwCv8j5lI+11HguLRGW+jA0mxW4RjtoqWlsC3/5BN8wbtkqbKknt4YZZBXswY71oP8QfstQR0oiHCl9KuOVSqt6Uc2zOPPFUbM3vjZ7LniRHb+nGomYvqtIj11e+2NaLrT52XfmKuyR8T9mj7IQb5tJ/h7KDOLY1qw70W9KNxLOKpaNqCS7e3hheka3bvapVMbc/Lq7XK69O20Mx2eKmwbRWe4UxdB//AAaqB9J3yztQdan5K3VPolJ2U+RA3U/0NAgqXnNv1ccFJ1vSeyNp9lzTMXDLsHn6IuY6fhjOK8FAjrfIs4/lUD0jCbOgzxwT9QZvFLuynFmfFy91r5Pgg0zBBbG+qYB9R2dtc7vzNM2zPi5IwcxwWogBjvl5pRZuzHA+qLmu8XL3Ssa6vapuJ5jNAW2bpgkcPdU6s+IcPdKLA3ucQdURsuQtmkXPdy9EErZjvEOHutVh3W7B5LDb/wAjy9Fv6MOw3YPJXx35qZdMlle7afNBx1GNiqwRO0+ZUXHbO3nErm05rO1MPGoDaq1/7m6FFtld3j/lWOKoWCdGXXTog4VrfQcFqAsJEf8AycvSf/aq0/8A2cAk6oAgQ6tw0uJvuCY2I8J1do+qqA8a7TlupCo6l+nTGB6KegAe6QTk47b5uTucO6Wkkmo0p1yTNB6hApGWkdw/Ag+R4+A9FQMF0Eb/AHSPs8Q00+Y+qiuBObuHskLzSS6ThduuTtaCLnbne654AB72vte6lALjEjS4D0TY3uuy9kjRd2XceVSmvwdf4jhvWR1o7ElwGcc7kjnGYGnH8fuVQ2de64n+R9UlpZk3AyfmPqqOb/nwHouE39vfoomxuobqkE8ImAlLBdoxlB5yrA0YduTOInjgg5hpGnxbj5roMmWDK++klI4ARDQBN035btiqFtCZgad8RLckzWOJ+OBfLgZ1SDTglkXaIJNxLr75rG1IWYnRAMACY5gY8kF3sj4TtL8996z2pBLhUxeNM0n1lVkNws/q+0LrV99LPbOOyFRme2BQYeL1Xp9GPYbsCwNgkCGGZuj0XoWDYaBdATxz5pl0mWdk7T5leY7o0PL4JdcSXRIFwiYAGS9YvEROfmszujtmbzms2L0jYitx+uvntWhrZ+F1M348VkewaYq2cjfXyWhj23f8dL5ViLhtKggmnfidV6kyyBgFta/FugCZhTtHNApoi+rRJF11L01k4RfZ76qqq+zn4RP86bErINWtET4o38U5e3A2fCimKO77TfMidl3IICbOtzYwGkQeKNpEx2RHz/ZUmaf8f0n1Ui/WzbokbKY5KDmtGQH+ZSaFSaQL+0b8KqvWU+E/4nmkc640n+BUoIIxjV2zclmp7p1aRQZaxi2TMDQImNqoHa/6FZUAa/DXJ5uQ0f465cUbQ0v/AKEpWudOrPRMklBxAys+PsuAGVmIrfhEflyAmtXRidEydQyGxBjniI0o2Xbhiqh2gVIFmchFdSdtgcrOny4+imLQ07T6XwBjgfzFM2SL3xN4A1yDv8lqBnWJAJAacYAmaQAJNBqXFjrwLOcou3ylaTBjTmvhyTgZvMxWo9FUIbIjFtfl90LNjrtIETiMOKZ3RwReTWVzLDDSfxlAeqd4hw91dlwQoM9/JFt35mtYdpUHChihk+ayuvA0jsinutD/ALnzKm+2B7IBymFhoLM0Pard3ccYTvZMVdH8eJlKwfzEDAD0VNInG0JFY7OzJVB0KUJivwnGZwQsnOJiXCnhg75EcEti90fGZvu2ASeZRLjIEPka28Sg0dUfEf6+i7qTi939fRSe4zc/i0UqlLXH4XxiAW8ySg0dUfE7l6LjZHxu5eiz6BN7X/WLtxXWgMd1192kKet/JSqs1hir3f19ErWfMbzdko6L8nRSO3xQcDk6l4LjXVKmxYWGOkSRrGO5FtnrPFRYzCNcaZEXb0wYfD/Y5LKrOs9Z4pOq1uSROFNbjRK7WB9R3oKizr3jxRNkKySZ18As+kPl+o7PwIuA/wC3leVYi4sKm/Vfv/NSYNF9eJWezis9XsmkQI+6k22aNFvYM6s7yfzG5aGq1sxHeLZNYJ3X603VtGMb430KyNIE1ZBiCADyE8de0rra0FCNAyQKNmL5nPYqitoG5j6j6pLM2eq7MpHdIaR8In5HD8lSAMCoEDBu/vfdBpBs5Blt9K3HNa7O78zXnWdoZFb690xG25ejZOpvPmVvDtKygzONT5rM9naktMVuNSeN3qr2VCdp8ymtWtJrnMSdty5RpNom4OyPax44KtlNey6Kx2o+/rtUOxeNADGTfsTseAZDmZQFoVIMVadfav1cUzWnBuPiI5pXdIgd5mu9cOk/M36TvuQEWJmdAfUdv3NdifqibwCNpv4YIC2u7Q+k8Kld12s7mFB3UHJnE+iTqCBENuvw2Jha0vM5aHOPukfaRi4/4lSiPVvmjW31Lp/qmbYHws4HNOXHN2zRS6Ru7dcdEeSyos6NdRhONOKrZ2BxDPplZrMuMkF4FwltJxJ1+iv1BPxnlvjIqAmw/h9PulHRzTufT7p+qPjdO7yIQfY/O4cPRVAbYmb2/T71TdSbtJorNGjyKRtmfE7l6IdXWr3ZXwrArWPBcDEQKkCDOECoA134ZqrujkjvG66gHldqSGxGBdTMk1z2pmWWGkaX1NdUYKigsTHfdTKPRI6yMd4xIyvFcBsR6ll1a/MfVB/RmnPeSfurEILAR33Z3j0WXq2ub2i4wSamRIJiQtA6K0U+5UWdBA11JrW8kxsQVY0AySZ1nPUtli6m8+ZXnnoYvAE5xitvQx2Bv8yt4dpU3NA5+aXSEXDgjatpvPmspscZM7uFQucaCyBkkl4kU7Nb8ICvBiptPp9lnsWvmulfmMd9Fo0aVBiZnSAjmqKdrO0pqaPsua0mJNpjcQBs5KAcCTEnHv4CmBVbIaNQKxAl5jOIQWDDjp7iFIioHb0iCQNKgAzPBWFo+6BrrduhKHvk9zUJPE0RA0L5D8PivyxQdY3S131Xc0/Wun4eJu/PskdbkiQW1ugnDWoqNpYGRAP1GeEwiLDHR/t7pjbG6WzGvzuU7a0dFHWYJzmIxxWdCgsB4NXe/KJm2PyD6lKxbF1pIzdUml5OB1BVtekaI7zTqFSdnaVgJsnVhjdVfOinaWZnuN438lQWppLmg1uEjeZ5JHuw6zWSG4JRN3RZpDQMInfuvTPsDFNEHOv5uRa/5v6oDHtGt1K+SQBli7JvAoiwIFNG/JJ1mt+yPZF1pOLpyDb6bEgcWJpGiN16AY/xD6fdTe5xEDSE46MkZnaUdKMXi7DE7pViKOa/Fzfp91Ftk+g0s5MQdVFD9K6abazc5zXtaXPDJFS1pLQ66JMErazowiNJ4314xKoVszBdTzotfRI0Bv8AMrDadGaDe7iLsrrlr/TR/wAbb/ivPzFaw+yXp1t9ysMMBlxBgzsxjcAtjzU7VjtA2bmX46qyubSha0AdkQQDU3azrTNsmyey3XXkqMq00bti/M5xrRdAIkMrcIwWkIGibmHVOMRkg1ovluRDnU4RC1hzLqckrrVoyOFB+UQQ6xv/AGhT8wRdGdnthaesbmEpt2/gKDP1gzbW6G3BHTF+kyvy+6sbZuaBthkeCioPdJjSF3hK5j9c7G3ZKxthAgE7kevzB2woFY6MXfQURaTc51fl/KJutkVad4R66oGi6uMXKhWOJxff4fORfsUrQmpJeBh2YApfrK0PtSASGu5BTLz4Ty9UCAk42nAD7JNE/PjBpT7qnXE/CeLfVNpHw8wqIWdnqtL8/dc7WH3X6WF+at1jvDdOIQc92DeYRGZ0ECGu7V3aMnml6TZOAeWDtaLtEF1C6KaRm6fNbWk+HmpOc/wt4+3NUQYDotkdqBMOMTFYkzE70LGxNR8ZEgzurheqabpPZFAM/SYTse8mIG2o5xyCIXpHRhHdHH8K0fpgAs2jb/sVK0c+K6PNV/Tj/wAY3/7FXD7F6TbUkaylNk4SRomLhFb9qNle7afNcbYzeI2TxXOKIfJ0ZaTs4Y703WG8Oabt+ZvuTNfSQ4cI2c0rDPedWK0MC4xgtg2dtfLmwMhwxT9dTvCNTd8XqL3mmi41AwMAYk+n/taNIX1JumD+Qgn1pu0p/wAaz5b0umY7zq46JuxwVevrc7bolJ+5EEmYmurbrUHTjL/p9qIuGt/D2XfuMmmb7kXWh8J/LlFSn+fK65cNj+I9VXTPhdyjzQa90VadxHqgSzZAgh243c5Q0oEkPAE/GI23rQCfCeI9VLrDPdmuqI2oAGz8Lt7/AHQNnm3+ydzneEfV7JZcawIxk5bkEX2dTDYOYOOeU6lws/lG8m7grHSimjx9kJcbtDiThsVQgss2g65+0IPscmtvn8on0nZs11Un2xDhVsEXfdEaGl2rifRK57ooBO272Wd9s+Yltw53Y4KgcZ7zIv3Y4qjtJ84IkvwIziuCFoTXttzuw4qTrQ0l7QNQz2lFdaB+JEahxWv9IrZ/5O8ysRdcA8GlLlt/STDCPmOGdUx7S9JA1dtPmVIvMzLr47utTe4yb7z5lFpM90xuXONLstyby8Zdnn7Li4mO0+h8IrqSWdmCSTI/y5UNArs6MzXIEXmQtxCOLjSX8G+1PNVgi7TN/hRdZCIk8Si1jduuT6oJljoufXDSb54Li2YkOvMSW3+qsWj7XnelNmwZakE3NIBgO3vQAN0mb40zdlqTHQF8Rd7c+abRZ8s7lAoaTTRIj5j+ckzbKtQAP5Epeqs828R+SiOrn4eX3QMLNoFbr7z6rhZNG/WfVcDZ/LyQizNOxyVBexmqRHspOFmKdjZTyVHWlmB8PCULR7LsNh2i5KIMNnJktuugAAeqsSz5eSbrW/g9kH2zd2w+aCYfZ/LySm2s/lywvyVetGR4H0Stt5wdl3TXWgmH2fy8krSzBza/mPkrOtrqO4FI621GDqd5oB1rLuzch+4b8o2+aez6QAKXZgckbS01H6VUQ/cA0E6qHetXQXUP8qcAsjrasgE7slq6Hc7+X2CuPZWcMidp8yj2ouFNfoEetgHKT5mqmLetS3YfuuUaOxop2GzkTgIOSeBUxZ+pMCtPyEti4VJdZm7C7JUtLQSBLRkA3zryWwdAZWerZwQpI7NmaTq3nySlwnvNu8MVj8oiAKHTA/xPlKII0a1beb4PDAIAtNZs75ui7PMJrS3Gc/4Gms1rsXOdN7nH/AqKGmJjsbYjlj7JHwaaQ3CKa4Mo2rySI0r/AAmBruqVcOi4O2xeoJ2doLgR9MalzLSKCALu6eSoLTUeCHWaigUW+s/QUHWvzGJ8BpxVG2uo8kXWmYOq5Ammc3U+X8lDTgXuG0Z7k7rQ5cxvSh5NYpu9VRNznX6ThmS1I+wmJ06XU4QtOmcvJAvMXcx6ojOW0j/kPAcYCLgRdp8gmFqY7vMea42jsgDrIQRcTTv7iETNaPNMYyVNM+H+wUjbmJplfluVC2dCAQdVBSmc+ysWmZ0XUzcK7pUG9IOQjPSEDC/7JuvfiW8fZBWzLie02NhEeq0dDFHfy+wWBvSSaQJxr94vW79OHZP8sNgWse0rLZg1kfE7zKXrADEtGVLtZqqk/wCx8yp6JkxAGyq4tj+4j4m7m8MUzbfEvFdXK9QNkTIl1byBHE7oWiyMU7R3eyu0cXS4EOxyMDdnvxVW20/EfpQ6z5XcCnZbyO67grscbQRe7c0+iQP+Z/DkaUVHW3yu4JXWt3ZMbvWE2JsdOLyM49lwEXafJE9JgSQQMyR6o9dNwwm8BZVG2Ax09QkeQThpydx913XRfjrXG0OrioFFnm05973TdXqP1peuOriuFsfl+r2QMGY6MUxJSgEijeJPlCH7g5t4+yItj8nFUN1RrQDeTvuSixjBu2TzS/uD4m80Rb/M3dKod1lM9ln5u2pRY6ma6KbrcyACIxMHhCL7T5h9BP3VQX2JvAbOUU2/kpH2V1GfSi20Pi3aBvUXW8kDSJMXaN4zKoc2WppOFAP/AEuNmRgz6fdTDzFSdzSgbQzTSu8PrioKPaYvHD3Wr9F7jv5nyC8/SMTL+AC3/oghj58ZictFq1j2l6QMy7LSdycVPrq3ngFHpVsQXtAntux1lSs2nEba38lyaej1tKF92A+8Ittq/FsxpuuWIsnug66yNyo0majDP8p6qjULWMH8vNc63/nrqNuxZLQSBAjbJnYq6QAu5/lE2GtLYRMO3uA+9Sl69uAdqE084U3WWoH8qi7R8Im+/wBlNjuuEkQZFauO7FKbScBmamqR9oALm8cUZEXMprKiqG0BijZ2+y7rmz8KkXgi5qDmNr3a7VRSz6SL+yNULUy1bGCyCIwEBObUZt4e6aRoLxmK60GWjQMtqxPt4xHD3Xdd83Ae6DabcTUpuvbnH5ksHWa+SYvpQ8Qqaam9IBxjagekiL1iL4MzyRFoMDG5NppoHSW58Aqi1nDiFk68eLkgLb5jwVlNNhKjalQ675j9NFM2nzHhdyVGiaL0P0lwLXfzPkF4nWi7ScZ1U4wvV/Qu4/8Amf8AVq1j2l6eXa2T+stJae+4irbtI60zWPiNB0bW+q5cpwm12T9naSIszTCW+qcdHtBXq/7N/wDJcuThE2L2uxYf6+qBcb9Hy9Vy5S4tD12ba7vsn61ow5Lly51Y4PaROiiXtGC5coJO6RkDyXC2NYBv1Lly1oO+2ORm7Bdp0u8ly5XSA/o5I7k7x6pW9GtD/wBMj/Ieq5ctzFNmd0O2ijDxZ6ph0O3xs/7N9Vy5XhE5GHQLfwf2Hqg39Mt/AB/kFy5a/nE5HP6Xb4Bm9x+wQ/8A5HSM7P6nf+K5ctTxxOVMP0i2zs/qd/4rn/pNtcdA7HH7hBcn84cqUfpdqL201O91u/Tui2jWkaN7pvGQ1rlykwkp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590800"/>
            <a:ext cx="3197225" cy="38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 of the many (literally power by the people)</a:t>
            </a:r>
          </a:p>
          <a:p>
            <a:r>
              <a:rPr lang="en-US" dirty="0" smtClean="0"/>
              <a:t>Direct or Participatory Democracy</a:t>
            </a:r>
          </a:p>
          <a:p>
            <a:pPr lvl="1"/>
            <a:r>
              <a:rPr lang="en-US" dirty="0" smtClean="0"/>
              <a:t>A government in which citizens participate directly (voting)</a:t>
            </a:r>
          </a:p>
          <a:p>
            <a:r>
              <a:rPr lang="en-US" dirty="0" smtClean="0"/>
              <a:t>Representative Democracy (Republic)</a:t>
            </a:r>
          </a:p>
          <a:p>
            <a:pPr lvl="1"/>
            <a:r>
              <a:rPr lang="en-US" dirty="0" smtClean="0"/>
              <a:t>A government in which leaders make decisions by winning competitive struggle for the popular vote.</a:t>
            </a:r>
            <a:endParaRPr lang="en-US" dirty="0"/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Democracy is generally considered the  most </a:t>
            </a:r>
            <a:r>
              <a:rPr lang="en-US" sz="3600" dirty="0" smtClean="0">
                <a:solidFill>
                  <a:srgbClr val="FF0000"/>
                </a:solidFill>
              </a:rPr>
              <a:t>legitimate</a:t>
            </a:r>
            <a:r>
              <a:rPr lang="en-US" sz="3600" dirty="0" smtClean="0">
                <a:solidFill>
                  <a:srgbClr val="002060"/>
                </a:solidFill>
              </a:rPr>
              <a:t> form of government.</a:t>
            </a:r>
          </a:p>
        </p:txBody>
      </p:sp>
    </p:spTree>
    <p:extLst>
      <p:ext uri="{BB962C8B-B14F-4D97-AF65-F5344CB8AC3E}">
        <p14:creationId xmlns:p14="http://schemas.microsoft.com/office/powerpoint/2010/main" val="40440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Enlightenment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 period of thinking in Europe during the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 which believed in </a:t>
            </a:r>
            <a:r>
              <a:rPr lang="en-US" dirty="0" smtClean="0">
                <a:solidFill>
                  <a:srgbClr val="FF0000"/>
                </a:solidFill>
              </a:rPr>
              <a:t>applying scientific laws and ideals to social issues such as government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Two English thinkers </a:t>
            </a:r>
            <a:r>
              <a:rPr lang="en-US" dirty="0" smtClean="0"/>
              <a:t>began to write on the topic:</a:t>
            </a:r>
          </a:p>
          <a:p>
            <a:pPr lvl="1" eaLnBrk="1" hangingPunct="1"/>
            <a:r>
              <a:rPr lang="en-US" dirty="0" smtClean="0"/>
              <a:t>Thomas Hobbes in 1651</a:t>
            </a:r>
          </a:p>
          <a:p>
            <a:pPr lvl="1" eaLnBrk="1" hangingPunct="1"/>
            <a:r>
              <a:rPr lang="en-US" dirty="0" smtClean="0"/>
              <a:t>John Locke in 1690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Thomas Hobbes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Before government, life was “</a:t>
            </a:r>
            <a:r>
              <a:rPr lang="en-US" dirty="0" smtClean="0">
                <a:solidFill>
                  <a:srgbClr val="CC0000"/>
                </a:solidFill>
              </a:rPr>
              <a:t>solitary, poor, nasty, brutish, and short</a:t>
            </a:r>
            <a:r>
              <a:rPr lang="en-US" dirty="0" smtClean="0"/>
              <a:t>” (</a:t>
            </a:r>
            <a:r>
              <a:rPr lang="en-US" dirty="0" smtClean="0">
                <a:solidFill>
                  <a:srgbClr val="CC0000"/>
                </a:solidFill>
              </a:rPr>
              <a:t>Anarchy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To improve lives, people joined together to form </a:t>
            </a:r>
            <a:r>
              <a:rPr lang="en-US" dirty="0" smtClean="0">
                <a:solidFill>
                  <a:srgbClr val="0070C0"/>
                </a:solidFill>
              </a:rPr>
              <a:t>states </a:t>
            </a:r>
            <a:r>
              <a:rPr lang="en-US" dirty="0" smtClean="0"/>
              <a:t>(governments)</a:t>
            </a:r>
          </a:p>
          <a:p>
            <a:pPr eaLnBrk="1" hangingPunct="1"/>
            <a:r>
              <a:rPr lang="en-US" dirty="0" smtClean="0"/>
              <a:t>They made an agreement or </a:t>
            </a:r>
            <a:r>
              <a:rPr lang="en-US" dirty="0" smtClean="0">
                <a:solidFill>
                  <a:schemeClr val="accent2"/>
                </a:solidFill>
              </a:rPr>
              <a:t>contract</a:t>
            </a:r>
            <a:r>
              <a:rPr lang="en-US" dirty="0" smtClean="0"/>
              <a:t> with one superior person who ruled (</a:t>
            </a:r>
            <a:r>
              <a:rPr lang="en-US" dirty="0" smtClean="0">
                <a:solidFill>
                  <a:srgbClr val="0070C0"/>
                </a:solidFill>
              </a:rPr>
              <a:t>Monarchy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This idea of a </a:t>
            </a:r>
            <a:r>
              <a:rPr lang="en-US" u="sng" dirty="0" smtClean="0">
                <a:solidFill>
                  <a:schemeClr val="accent2"/>
                </a:solidFill>
              </a:rPr>
              <a:t>Social Contract</a:t>
            </a:r>
            <a:r>
              <a:rPr lang="en-US" u="sng" dirty="0" smtClean="0"/>
              <a:t> </a:t>
            </a:r>
            <a:r>
              <a:rPr lang="en-US" dirty="0" smtClean="0"/>
              <a:t>where people </a:t>
            </a:r>
            <a:r>
              <a:rPr lang="en-US" dirty="0" smtClean="0">
                <a:solidFill>
                  <a:srgbClr val="CC0000"/>
                </a:solidFill>
              </a:rPr>
              <a:t>voluntarily gave up power for order and protection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176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2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728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 and Authority</vt:lpstr>
      <vt:lpstr>DO NOW:</vt:lpstr>
      <vt:lpstr>Power and Authority Reading Questions</vt:lpstr>
      <vt:lpstr>Power</vt:lpstr>
      <vt:lpstr>Authority</vt:lpstr>
      <vt:lpstr>Legitimacy</vt:lpstr>
      <vt:lpstr>Democracy</vt:lpstr>
      <vt:lpstr>The Enlightenment</vt:lpstr>
      <vt:lpstr>Thomas Hobbes</vt:lpstr>
      <vt:lpstr>John Locke</vt:lpstr>
      <vt:lpstr>Other Enlightenment Thinkers</vt:lpstr>
      <vt:lpstr>The American Revolution</vt:lpstr>
      <vt:lpstr>The Declaration of Independence</vt:lpstr>
      <vt:lpstr>Declaration of Independence. </vt:lpstr>
      <vt:lpstr>Declaration of Independence</vt:lpstr>
      <vt:lpstr>Declaration of Independence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Authority</dc:title>
  <dc:creator>Wilson, Evan A</dc:creator>
  <cp:lastModifiedBy>Wilson, Evan A</cp:lastModifiedBy>
  <cp:revision>24</cp:revision>
  <dcterms:created xsi:type="dcterms:W3CDTF">2006-08-16T00:00:00Z</dcterms:created>
  <dcterms:modified xsi:type="dcterms:W3CDTF">2014-09-08T18:37:48Z</dcterms:modified>
</cp:coreProperties>
</file>